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72" r:id="rId3"/>
    <p:sldId id="257" r:id="rId4"/>
    <p:sldId id="258" r:id="rId5"/>
    <p:sldId id="259" r:id="rId6"/>
    <p:sldId id="260" r:id="rId7"/>
    <p:sldId id="261" r:id="rId8"/>
    <p:sldId id="262" r:id="rId9"/>
    <p:sldId id="265" r:id="rId10"/>
    <p:sldId id="263" r:id="rId11"/>
    <p:sldId id="264" r:id="rId12"/>
    <p:sldId id="266" r:id="rId13"/>
    <p:sldId id="267" r:id="rId14"/>
    <p:sldId id="268" r:id="rId15"/>
    <p:sldId id="274" r:id="rId16"/>
    <p:sldId id="275" r:id="rId17"/>
    <p:sldId id="269" r:id="rId18"/>
    <p:sldId id="273" r:id="rId19"/>
    <p:sldId id="276" r:id="rId20"/>
    <p:sldId id="277" r:id="rId2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9" d="100"/>
          <a:sy n="59" d="100"/>
        </p:scale>
        <p:origin x="-146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EG"/>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EG"/>
          </a:p>
        </p:txBody>
      </p:sp>
      <p:sp>
        <p:nvSpPr>
          <p:cNvPr id="4" name="عنصر نائب للتاريخ 3"/>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1165629754"/>
      </p:ext>
    </p:extLst>
  </p:cSld>
  <p:clrMapOvr>
    <a:masterClrMapping/>
  </p:clrMapOvr>
  <p:transition spd="slow" advClick="0" advTm="1000">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3157861934"/>
      </p:ext>
    </p:extLst>
  </p:cSld>
  <p:clrMapOvr>
    <a:masterClrMapping/>
  </p:clrMapOvr>
  <p:transition spd="slow" advClick="0" advTm="1000">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EG"/>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1356880679"/>
      </p:ext>
    </p:extLst>
  </p:cSld>
  <p:clrMapOvr>
    <a:masterClrMapping/>
  </p:clrMapOvr>
  <p:transition spd="slow" advClick="0" advTm="1000">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1956003852"/>
      </p:ext>
    </p:extLst>
  </p:cSld>
  <p:clrMapOvr>
    <a:masterClrMapping/>
  </p:clrMapOvr>
  <p:transition spd="slow" advClick="0" advTm="1000">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11"/>
          </p:nvPr>
        </p:nvSpPr>
        <p:spPr/>
        <p:txBody>
          <a:bodyPr/>
          <a:lstStyle/>
          <a:p>
            <a:endParaRPr lang="ar-EG"/>
          </a:p>
        </p:txBody>
      </p:sp>
      <p:sp>
        <p:nvSpPr>
          <p:cNvPr id="6" name="عنصر نائب لرقم الشريحة 5"/>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4267623364"/>
      </p:ext>
    </p:extLst>
  </p:cSld>
  <p:clrMapOvr>
    <a:masterClrMapping/>
  </p:clrMapOvr>
  <p:transition spd="slow" advClick="0" advTm="1000">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تاريخ 4"/>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425749761"/>
      </p:ext>
    </p:extLst>
  </p:cSld>
  <p:clrMapOvr>
    <a:masterClrMapping/>
  </p:clrMapOvr>
  <p:transition spd="slow" advClick="0" advTm="1000">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7" name="عنصر نائب للتاريخ 6"/>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8" name="عنصر نائب للتذييل 7"/>
          <p:cNvSpPr>
            <a:spLocks noGrp="1"/>
          </p:cNvSpPr>
          <p:nvPr>
            <p:ph type="ftr" sz="quarter" idx="11"/>
          </p:nvPr>
        </p:nvSpPr>
        <p:spPr/>
        <p:txBody>
          <a:bodyPr/>
          <a:lstStyle/>
          <a:p>
            <a:endParaRPr lang="ar-EG"/>
          </a:p>
        </p:txBody>
      </p:sp>
      <p:sp>
        <p:nvSpPr>
          <p:cNvPr id="9" name="عنصر نائب لرقم الشريحة 8"/>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2770512058"/>
      </p:ext>
    </p:extLst>
  </p:cSld>
  <p:clrMapOvr>
    <a:masterClrMapping/>
  </p:clrMapOvr>
  <p:transition spd="slow" advClick="0" advTm="1000">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EG"/>
          </a:p>
        </p:txBody>
      </p:sp>
      <p:sp>
        <p:nvSpPr>
          <p:cNvPr id="3" name="عنصر نائب للتاريخ 2"/>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4" name="عنصر نائب للتذييل 3"/>
          <p:cNvSpPr>
            <a:spLocks noGrp="1"/>
          </p:cNvSpPr>
          <p:nvPr>
            <p:ph type="ftr" sz="quarter" idx="11"/>
          </p:nvPr>
        </p:nvSpPr>
        <p:spPr/>
        <p:txBody>
          <a:bodyPr/>
          <a:lstStyle/>
          <a:p>
            <a:endParaRPr lang="ar-EG"/>
          </a:p>
        </p:txBody>
      </p:sp>
      <p:sp>
        <p:nvSpPr>
          <p:cNvPr id="5" name="عنصر نائب لرقم الشريحة 4"/>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2768436183"/>
      </p:ext>
    </p:extLst>
  </p:cSld>
  <p:clrMapOvr>
    <a:masterClrMapping/>
  </p:clrMapOvr>
  <p:transition spd="slow" advClick="0" advTm="1000">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3" name="عنصر نائب للتذييل 2"/>
          <p:cNvSpPr>
            <a:spLocks noGrp="1"/>
          </p:cNvSpPr>
          <p:nvPr>
            <p:ph type="ftr" sz="quarter" idx="11"/>
          </p:nvPr>
        </p:nvSpPr>
        <p:spPr/>
        <p:txBody>
          <a:bodyPr/>
          <a:lstStyle/>
          <a:p>
            <a:endParaRPr lang="ar-EG"/>
          </a:p>
        </p:txBody>
      </p:sp>
      <p:sp>
        <p:nvSpPr>
          <p:cNvPr id="4" name="عنصر نائب لرقم الشريحة 3"/>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3355196775"/>
      </p:ext>
    </p:extLst>
  </p:cSld>
  <p:clrMapOvr>
    <a:masterClrMapping/>
  </p:clrMapOvr>
  <p:transition spd="slow" advClick="0" advTm="1000">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458022483"/>
      </p:ext>
    </p:extLst>
  </p:cSld>
  <p:clrMapOvr>
    <a:masterClrMapping/>
  </p:clrMapOvr>
  <p:transition spd="slow" advClick="0" advTm="1000">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EG"/>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00447AD6-22BC-4B15-B8BE-AE824EADD486}" type="datetimeFigureOut">
              <a:rPr lang="ar-EG" smtClean="0"/>
              <a:pPr/>
              <a:t>04/07/1440</a:t>
            </a:fld>
            <a:endParaRPr lang="ar-EG"/>
          </a:p>
        </p:txBody>
      </p:sp>
      <p:sp>
        <p:nvSpPr>
          <p:cNvPr id="6" name="عنصر نائب للتذييل 5"/>
          <p:cNvSpPr>
            <a:spLocks noGrp="1"/>
          </p:cNvSpPr>
          <p:nvPr>
            <p:ph type="ftr" sz="quarter" idx="11"/>
          </p:nvPr>
        </p:nvSpPr>
        <p:spPr/>
        <p:txBody>
          <a:bodyPr/>
          <a:lstStyle/>
          <a:p>
            <a:endParaRPr lang="ar-EG"/>
          </a:p>
        </p:txBody>
      </p:sp>
      <p:sp>
        <p:nvSpPr>
          <p:cNvPr id="7" name="عنصر نائب لرقم الشريحة 6"/>
          <p:cNvSpPr>
            <a:spLocks noGrp="1"/>
          </p:cNvSpPr>
          <p:nvPr>
            <p:ph type="sldNum" sz="quarter" idx="12"/>
          </p:nvPr>
        </p:nvSpPr>
        <p:spPr/>
        <p:txBody>
          <a:body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4054419411"/>
      </p:ext>
    </p:extLst>
  </p:cSld>
  <p:clrMapOvr>
    <a:masterClrMapping/>
  </p:clrMapOvr>
  <p:transition spd="slow" advClick="0" advTm="1000">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B0F0"/>
            </a:gs>
            <a:gs pos="58000">
              <a:schemeClr val="accent1">
                <a:tint val="44500"/>
                <a:satMod val="160000"/>
                <a:lumMod val="82000"/>
                <a:alpha val="81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EG"/>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0447AD6-22BC-4B15-B8BE-AE824EADD486}" type="datetimeFigureOut">
              <a:rPr lang="ar-EG" smtClean="0"/>
              <a:pPr/>
              <a:t>04/07/1440</a:t>
            </a:fld>
            <a:endParaRPr lang="ar-EG"/>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6467901-0E58-4582-98E3-09CB42B4FC8B}" type="slidenum">
              <a:rPr lang="ar-EG" smtClean="0"/>
              <a:pPr/>
              <a:t>‹#›</a:t>
            </a:fld>
            <a:endParaRPr lang="ar-EG"/>
          </a:p>
        </p:txBody>
      </p:sp>
    </p:spTree>
    <p:extLst>
      <p:ext uri="{BB962C8B-B14F-4D97-AF65-F5344CB8AC3E}">
        <p14:creationId xmlns:p14="http://schemas.microsoft.com/office/powerpoint/2010/main" xmlns="" val="639718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1000">
    <p:push dir="u"/>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EG" b="1" dirty="0" smtClean="0"/>
              <a:t>طرق تدريس لغة عربية</a:t>
            </a:r>
            <a:endParaRPr lang="ar-EG" b="1" dirty="0"/>
          </a:p>
        </p:txBody>
      </p:sp>
      <p:sp>
        <p:nvSpPr>
          <p:cNvPr id="3" name="عنوان فرعي 2"/>
          <p:cNvSpPr>
            <a:spLocks noGrp="1"/>
          </p:cNvSpPr>
          <p:nvPr>
            <p:ph type="subTitle" idx="1"/>
          </p:nvPr>
        </p:nvSpPr>
        <p:spPr>
          <a:xfrm>
            <a:off x="1331640" y="3573016"/>
            <a:ext cx="6400800" cy="1752600"/>
          </a:xfrm>
        </p:spPr>
        <p:txBody>
          <a:bodyPr>
            <a:noAutofit/>
          </a:bodyPr>
          <a:lstStyle/>
          <a:p>
            <a:r>
              <a:rPr lang="ar-EG" sz="6000" b="1" dirty="0" smtClean="0">
                <a:solidFill>
                  <a:srgbClr val="FF0000"/>
                </a:solidFill>
              </a:rPr>
              <a:t>د. ايمان محمد احمد ابو حرام</a:t>
            </a:r>
            <a:endParaRPr lang="ar-EG" sz="6000" b="1" dirty="0">
              <a:solidFill>
                <a:srgbClr val="FF0000"/>
              </a:solidFill>
            </a:endParaRPr>
          </a:p>
        </p:txBody>
      </p:sp>
    </p:spTree>
    <p:extLst>
      <p:ext uri="{BB962C8B-B14F-4D97-AF65-F5344CB8AC3E}">
        <p14:creationId xmlns:p14="http://schemas.microsoft.com/office/powerpoint/2010/main" xmlns="" val="172031422"/>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42"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rgbClr val="92D050"/>
                </a:solidFill>
              </a:rPr>
              <a:t>الطلاقة</a:t>
            </a:r>
            <a:endParaRPr lang="ar-EG" dirty="0">
              <a:solidFill>
                <a:srgbClr val="92D050"/>
              </a:solidFill>
            </a:endParaRPr>
          </a:p>
        </p:txBody>
      </p:sp>
      <p:sp>
        <p:nvSpPr>
          <p:cNvPr id="3" name="عنصر نائب للمحتوى 2"/>
          <p:cNvSpPr>
            <a:spLocks noGrp="1"/>
          </p:cNvSpPr>
          <p:nvPr>
            <p:ph idx="1"/>
          </p:nvPr>
        </p:nvSpPr>
        <p:spPr/>
        <p:txBody>
          <a:bodyPr/>
          <a:lstStyle/>
          <a:p>
            <a:r>
              <a:rPr lang="ar-EG" dirty="0" smtClean="0"/>
              <a:t>حيث ان اللغة العربية هي لغة المترادفات والمشتقات</a:t>
            </a:r>
          </a:p>
          <a:p>
            <a:r>
              <a:rPr lang="ar-EG" dirty="0" smtClean="0"/>
              <a:t>فهي تعني القدرة علي توليد اكبر عدد من البدائل والمترادفات والافكار</a:t>
            </a:r>
          </a:p>
          <a:p>
            <a:r>
              <a:rPr lang="ar-EG" dirty="0" smtClean="0"/>
              <a:t>فهي عملية تذكر واستدعاء اختيارية</a:t>
            </a:r>
          </a:p>
          <a:p>
            <a:pPr marL="0" indent="0">
              <a:buNone/>
            </a:pPr>
            <a:endParaRPr lang="ar-EG" dirty="0"/>
          </a:p>
        </p:txBody>
      </p:sp>
    </p:spTree>
    <p:extLst>
      <p:ext uri="{BB962C8B-B14F-4D97-AF65-F5344CB8AC3E}">
        <p14:creationId xmlns:p14="http://schemas.microsoft.com/office/powerpoint/2010/main" xmlns="" val="2009526679"/>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16" presetClass="entr" presetSubtype="21"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2000"/>
                                        <p:tgtEl>
                                          <p:spTgt spid="3">
                                            <p:txEl>
                                              <p:pRg st="0" end="0"/>
                                            </p:txEl>
                                          </p:spTgt>
                                        </p:tgtEl>
                                      </p:cBhvr>
                                    </p:animEffect>
                                  </p:childTnLst>
                                </p:cTn>
                              </p:par>
                            </p:childTnLst>
                          </p:cTn>
                        </p:par>
                        <p:par>
                          <p:cTn id="12" fill="hold">
                            <p:stCondLst>
                              <p:cond delay="4000"/>
                            </p:stCondLst>
                            <p:childTnLst>
                              <p:par>
                                <p:cTn id="13" presetID="16" presetClass="entr" presetSubtype="21"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2000"/>
                                        <p:tgtEl>
                                          <p:spTgt spid="3">
                                            <p:txEl>
                                              <p:pRg st="1" end="1"/>
                                            </p:txEl>
                                          </p:spTgt>
                                        </p:tgtEl>
                                      </p:cBhvr>
                                    </p:animEffect>
                                  </p:childTnLst>
                                </p:cTn>
                              </p:par>
                            </p:childTnLst>
                          </p:cTn>
                        </p:par>
                        <p:par>
                          <p:cTn id="16" fill="hold">
                            <p:stCondLst>
                              <p:cond delay="6000"/>
                            </p:stCondLst>
                            <p:childTnLst>
                              <p:par>
                                <p:cTn id="17" presetID="16" presetClass="entr" presetSubtype="21"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rgbClr val="FF0000"/>
                </a:solidFill>
              </a:rPr>
              <a:t>انواع الطلاقة</a:t>
            </a:r>
            <a:endParaRPr lang="ar-EG" dirty="0">
              <a:solidFill>
                <a:srgbClr val="FF0000"/>
              </a:solidFill>
            </a:endParaRPr>
          </a:p>
        </p:txBody>
      </p:sp>
      <p:sp>
        <p:nvSpPr>
          <p:cNvPr id="3" name="عنصر نائب للمحتوى 2"/>
          <p:cNvSpPr>
            <a:spLocks noGrp="1"/>
          </p:cNvSpPr>
          <p:nvPr>
            <p:ph idx="1"/>
          </p:nvPr>
        </p:nvSpPr>
        <p:spPr/>
        <p:txBody>
          <a:bodyPr/>
          <a:lstStyle/>
          <a:p>
            <a:r>
              <a:rPr lang="ar-EG" dirty="0" smtClean="0"/>
              <a:t>الطلاقة اللفظية</a:t>
            </a:r>
          </a:p>
          <a:p>
            <a:r>
              <a:rPr lang="ar-EG" dirty="0" smtClean="0"/>
              <a:t>طلاقة الكلمات </a:t>
            </a:r>
          </a:p>
          <a:p>
            <a:r>
              <a:rPr lang="ar-EG" dirty="0" smtClean="0"/>
              <a:t>طلاقة المعاني </a:t>
            </a:r>
          </a:p>
          <a:p>
            <a:r>
              <a:rPr lang="ar-EG" dirty="0" smtClean="0"/>
              <a:t>الطلاقة الفكرية</a:t>
            </a:r>
          </a:p>
          <a:p>
            <a:r>
              <a:rPr lang="ar-EG" dirty="0" smtClean="0"/>
              <a:t>الطلاقة التعبيرية</a:t>
            </a:r>
          </a:p>
          <a:p>
            <a:r>
              <a:rPr lang="ar-EG" dirty="0" smtClean="0"/>
              <a:t>طلاقة الاشكال</a:t>
            </a:r>
            <a:endParaRPr lang="ar-EG" dirty="0"/>
          </a:p>
        </p:txBody>
      </p:sp>
    </p:spTree>
    <p:extLst>
      <p:ext uri="{BB962C8B-B14F-4D97-AF65-F5344CB8AC3E}">
        <p14:creationId xmlns:p14="http://schemas.microsoft.com/office/powerpoint/2010/main" xmlns="" val="481668458"/>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42"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anim calcmode="lin" valueType="num">
                                      <p:cBhvr>
                                        <p:cTn id="14"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4000"/>
                            </p:stCondLst>
                            <p:childTnLst>
                              <p:par>
                                <p:cTn id="17" presetID="42"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6000"/>
                            </p:stCondLst>
                            <p:childTnLst>
                              <p:par>
                                <p:cTn id="23" presetID="42"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anim calcmode="lin" valueType="num">
                                      <p:cBhvr>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8000"/>
                            </p:stCondLst>
                            <p:childTnLst>
                              <p:par>
                                <p:cTn id="29" presetID="42"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2000"/>
                                        <p:tgtEl>
                                          <p:spTgt spid="3">
                                            <p:txEl>
                                              <p:pRg st="3" end="3"/>
                                            </p:txEl>
                                          </p:spTgt>
                                        </p:tgtEl>
                                      </p:cBhvr>
                                    </p:animEffect>
                                    <p:anim calcmode="lin" valueType="num">
                                      <p:cBhvr>
                                        <p:cTn id="32"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2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10000"/>
                            </p:stCondLst>
                            <p:childTnLst>
                              <p:par>
                                <p:cTn id="35" presetID="42"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anim calcmode="lin" valueType="num">
                                      <p:cBhvr>
                                        <p:cTn id="38"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12000"/>
                            </p:stCondLst>
                            <p:childTnLst>
                              <p:par>
                                <p:cTn id="41" presetID="42"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2000"/>
                                        <p:tgtEl>
                                          <p:spTgt spid="3">
                                            <p:txEl>
                                              <p:pRg st="5" end="5"/>
                                            </p:txEl>
                                          </p:spTgt>
                                        </p:tgtEl>
                                      </p:cBhvr>
                                    </p:animEffect>
                                    <p:anim calcmode="lin" valueType="num">
                                      <p:cBhvr>
                                        <p:cTn id="44"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2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chemeClr val="accent3">
                    <a:lumMod val="20000"/>
                    <a:lumOff val="80000"/>
                  </a:schemeClr>
                </a:solidFill>
              </a:rPr>
              <a:t>المرونة</a:t>
            </a:r>
            <a:endParaRPr lang="ar-EG" dirty="0">
              <a:solidFill>
                <a:schemeClr val="accent3">
                  <a:lumMod val="20000"/>
                  <a:lumOff val="80000"/>
                </a:schemeClr>
              </a:solidFill>
            </a:endParaRPr>
          </a:p>
        </p:txBody>
      </p:sp>
      <p:sp>
        <p:nvSpPr>
          <p:cNvPr id="3" name="عنصر نائب للمحتوى 2"/>
          <p:cNvSpPr>
            <a:spLocks noGrp="1"/>
          </p:cNvSpPr>
          <p:nvPr>
            <p:ph idx="1"/>
          </p:nvPr>
        </p:nvSpPr>
        <p:spPr/>
        <p:txBody>
          <a:bodyPr/>
          <a:lstStyle/>
          <a:p>
            <a:r>
              <a:rPr lang="ar-EG" dirty="0" smtClean="0"/>
              <a:t>هي القدرة علي توليد افكار متنوعة من نوع الافكار المتوقعة عادة</a:t>
            </a:r>
          </a:p>
          <a:p>
            <a:r>
              <a:rPr lang="ar-EG" dirty="0" smtClean="0"/>
              <a:t>او تحويل مسار التفكير مع تغير المثير</a:t>
            </a:r>
          </a:p>
          <a:p>
            <a:r>
              <a:rPr lang="ar-EG" dirty="0" smtClean="0"/>
              <a:t>وهي عكس الجمود الذهني</a:t>
            </a:r>
            <a:endParaRPr lang="ar-EG" dirty="0"/>
          </a:p>
        </p:txBody>
      </p:sp>
    </p:spTree>
    <p:extLst>
      <p:ext uri="{BB962C8B-B14F-4D97-AF65-F5344CB8AC3E}">
        <p14:creationId xmlns:p14="http://schemas.microsoft.com/office/powerpoint/2010/main" xmlns="" val="3965973790"/>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8" presetClass="entr" presetSubtype="16"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par>
                          <p:cTn id="13" fill="hold">
                            <p:stCondLst>
                              <p:cond delay="4000"/>
                            </p:stCondLst>
                            <p:childTnLst>
                              <p:par>
                                <p:cTn id="14" presetID="8" presetClass="entr" presetSubtype="16"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diamond(in)">
                                      <p:cBhvr>
                                        <p:cTn id="16" dur="2000"/>
                                        <p:tgtEl>
                                          <p:spTgt spid="3">
                                            <p:txEl>
                                              <p:pRg st="1" end="1"/>
                                            </p:txEl>
                                          </p:spTgt>
                                        </p:tgtEl>
                                      </p:cBhvr>
                                    </p:animEffect>
                                  </p:childTnLst>
                                </p:cTn>
                              </p:par>
                            </p:childTnLst>
                          </p:cTn>
                        </p:par>
                        <p:par>
                          <p:cTn id="17" fill="hold">
                            <p:stCondLst>
                              <p:cond delay="6000"/>
                            </p:stCondLst>
                            <p:childTnLst>
                              <p:par>
                                <p:cTn id="18" presetID="8" presetClass="entr" presetSubtype="16"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diamond(in)">
                                      <p:cBhvr>
                                        <p:cTn id="2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chemeClr val="accent6">
                    <a:lumMod val="20000"/>
                    <a:lumOff val="80000"/>
                  </a:schemeClr>
                </a:solidFill>
              </a:rPr>
              <a:t>اشكال المرونة</a:t>
            </a:r>
            <a:endParaRPr lang="ar-EG" dirty="0">
              <a:solidFill>
                <a:schemeClr val="accent6">
                  <a:lumMod val="20000"/>
                  <a:lumOff val="80000"/>
                </a:schemeClr>
              </a:solidFill>
            </a:endParaRPr>
          </a:p>
        </p:txBody>
      </p:sp>
      <p:sp>
        <p:nvSpPr>
          <p:cNvPr id="3" name="عنصر نائب للمحتوى 2"/>
          <p:cNvSpPr>
            <a:spLocks noGrp="1"/>
          </p:cNvSpPr>
          <p:nvPr>
            <p:ph idx="1"/>
          </p:nvPr>
        </p:nvSpPr>
        <p:spPr/>
        <p:txBody>
          <a:bodyPr/>
          <a:lstStyle/>
          <a:p>
            <a:r>
              <a:rPr lang="ar-EG" dirty="0" smtClean="0">
                <a:solidFill>
                  <a:srgbClr val="FFFF00"/>
                </a:solidFill>
              </a:rPr>
              <a:t>المرونة التلقائية مرونة تكيفية</a:t>
            </a:r>
          </a:p>
          <a:p>
            <a:r>
              <a:rPr lang="ar-EG" dirty="0" smtClean="0">
                <a:solidFill>
                  <a:srgbClr val="FFFF00"/>
                </a:solidFill>
              </a:rPr>
              <a:t>مرونة اعادة التعريف او التخلي عن المفهوم او علاقة قديمة لمعالجة مشكلة جديدة</a:t>
            </a:r>
          </a:p>
          <a:p>
            <a:r>
              <a:rPr lang="ar-EG" dirty="0" smtClean="0">
                <a:solidFill>
                  <a:srgbClr val="FFFF00"/>
                </a:solidFill>
              </a:rPr>
              <a:t>اعادة صياغة</a:t>
            </a:r>
            <a:endParaRPr lang="ar-EG" dirty="0">
              <a:solidFill>
                <a:srgbClr val="FFFF00"/>
              </a:solidFill>
            </a:endParaRPr>
          </a:p>
        </p:txBody>
      </p:sp>
    </p:spTree>
    <p:extLst>
      <p:ext uri="{BB962C8B-B14F-4D97-AF65-F5344CB8AC3E}">
        <p14:creationId xmlns:p14="http://schemas.microsoft.com/office/powerpoint/2010/main" xmlns="" val="2896480024"/>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6" presetClass="entr" presetSubtype="0"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par>
                          <p:cTn id="26" fill="hold">
                            <p:stCondLst>
                              <p:cond delay="4000"/>
                            </p:stCondLst>
                            <p:childTnLst>
                              <p:par>
                                <p:cTn id="27" presetID="26" presetClass="entr" presetSubtype="0" fill="hold" grpId="0" nodeType="after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childTnLst>
                          </p:cTn>
                        </p:par>
                        <p:par>
                          <p:cTn id="43" fill="hold">
                            <p:stCondLst>
                              <p:cond delay="6000"/>
                            </p:stCondLst>
                            <p:childTnLst>
                              <p:par>
                                <p:cTn id="44" presetID="26" presetClass="entr" presetSubtype="0" fill="hold" grpId="0" nodeType="after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down)">
                                      <p:cBhvr>
                                        <p:cTn id="46" dur="580">
                                          <p:stCondLst>
                                            <p:cond delay="0"/>
                                          </p:stCondLst>
                                        </p:cTn>
                                        <p:tgtEl>
                                          <p:spTgt spid="3">
                                            <p:txEl>
                                              <p:pRg st="2" end="2"/>
                                            </p:txEl>
                                          </p:spTgt>
                                        </p:tgtEl>
                                      </p:cBhvr>
                                    </p:animEffect>
                                    <p:anim calcmode="lin" valueType="num">
                                      <p:cBhvr>
                                        <p:cTn id="47"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3">
                                            <p:txEl>
                                              <p:pRg st="2" end="2"/>
                                            </p:txEl>
                                          </p:spTgt>
                                        </p:tgtEl>
                                      </p:cBhvr>
                                      <p:to x="100000" y="60000"/>
                                    </p:animScale>
                                    <p:animScale>
                                      <p:cBhvr>
                                        <p:cTn id="53" dur="166" decel="50000">
                                          <p:stCondLst>
                                            <p:cond delay="676"/>
                                          </p:stCondLst>
                                        </p:cTn>
                                        <p:tgtEl>
                                          <p:spTgt spid="3">
                                            <p:txEl>
                                              <p:pRg st="2" end="2"/>
                                            </p:txEl>
                                          </p:spTgt>
                                        </p:tgtEl>
                                      </p:cBhvr>
                                      <p:to x="100000" y="100000"/>
                                    </p:animScale>
                                    <p:animScale>
                                      <p:cBhvr>
                                        <p:cTn id="54" dur="26">
                                          <p:stCondLst>
                                            <p:cond delay="1312"/>
                                          </p:stCondLst>
                                        </p:cTn>
                                        <p:tgtEl>
                                          <p:spTgt spid="3">
                                            <p:txEl>
                                              <p:pRg st="2" end="2"/>
                                            </p:txEl>
                                          </p:spTgt>
                                        </p:tgtEl>
                                      </p:cBhvr>
                                      <p:to x="100000" y="80000"/>
                                    </p:animScale>
                                    <p:animScale>
                                      <p:cBhvr>
                                        <p:cTn id="55" dur="166" decel="50000">
                                          <p:stCondLst>
                                            <p:cond delay="1338"/>
                                          </p:stCondLst>
                                        </p:cTn>
                                        <p:tgtEl>
                                          <p:spTgt spid="3">
                                            <p:txEl>
                                              <p:pRg st="2" end="2"/>
                                            </p:txEl>
                                          </p:spTgt>
                                        </p:tgtEl>
                                      </p:cBhvr>
                                      <p:to x="100000" y="100000"/>
                                    </p:animScale>
                                    <p:animScale>
                                      <p:cBhvr>
                                        <p:cTn id="56" dur="26">
                                          <p:stCondLst>
                                            <p:cond delay="1642"/>
                                          </p:stCondLst>
                                        </p:cTn>
                                        <p:tgtEl>
                                          <p:spTgt spid="3">
                                            <p:txEl>
                                              <p:pRg st="2" end="2"/>
                                            </p:txEl>
                                          </p:spTgt>
                                        </p:tgtEl>
                                      </p:cBhvr>
                                      <p:to x="100000" y="90000"/>
                                    </p:animScale>
                                    <p:animScale>
                                      <p:cBhvr>
                                        <p:cTn id="57" dur="166" decel="50000">
                                          <p:stCondLst>
                                            <p:cond delay="1668"/>
                                          </p:stCondLst>
                                        </p:cTn>
                                        <p:tgtEl>
                                          <p:spTgt spid="3">
                                            <p:txEl>
                                              <p:pRg st="2" end="2"/>
                                            </p:txEl>
                                          </p:spTgt>
                                        </p:tgtEl>
                                      </p:cBhvr>
                                      <p:to x="100000" y="100000"/>
                                    </p:animScale>
                                    <p:animScale>
                                      <p:cBhvr>
                                        <p:cTn id="58" dur="26">
                                          <p:stCondLst>
                                            <p:cond delay="1808"/>
                                          </p:stCondLst>
                                        </p:cTn>
                                        <p:tgtEl>
                                          <p:spTgt spid="3">
                                            <p:txEl>
                                              <p:pRg st="2" end="2"/>
                                            </p:txEl>
                                          </p:spTgt>
                                        </p:tgtEl>
                                      </p:cBhvr>
                                      <p:to x="100000" y="95000"/>
                                    </p:animScale>
                                    <p:animScale>
                                      <p:cBhvr>
                                        <p:cTn id="59"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b="1" dirty="0" smtClean="0">
                <a:solidFill>
                  <a:srgbClr val="FF0000"/>
                </a:solidFill>
              </a:rPr>
              <a:t>الاصالة</a:t>
            </a:r>
            <a:endParaRPr lang="ar-EG" b="1" dirty="0">
              <a:solidFill>
                <a:srgbClr val="FF0000"/>
              </a:solidFill>
            </a:endParaRPr>
          </a:p>
        </p:txBody>
      </p:sp>
      <p:sp>
        <p:nvSpPr>
          <p:cNvPr id="3" name="عنصر نائب للمحتوى 2"/>
          <p:cNvSpPr>
            <a:spLocks noGrp="1"/>
          </p:cNvSpPr>
          <p:nvPr>
            <p:ph idx="1"/>
          </p:nvPr>
        </p:nvSpPr>
        <p:spPr/>
        <p:txBody>
          <a:bodyPr/>
          <a:lstStyle/>
          <a:p>
            <a:r>
              <a:rPr lang="ar-EG" dirty="0" smtClean="0"/>
              <a:t>هي اكثر الخصائص ارتباطا بالتفكير الابداعي فهي تعني توليد افكار تتميز بالجدة والتفرد بحيث يطلق عليها افكار غير مسبوقة</a:t>
            </a:r>
          </a:p>
          <a:p>
            <a:r>
              <a:rPr lang="ar-EG" dirty="0" smtClean="0"/>
              <a:t>ـــــــــــــــــــــــــــــــــــــــــــــــــــــــــــــــــــــــــــــــــــ</a:t>
            </a:r>
          </a:p>
          <a:p>
            <a:pPr marL="0" indent="0" algn="ctr">
              <a:buNone/>
            </a:pPr>
            <a:r>
              <a:rPr lang="ar-EG" dirty="0">
                <a:solidFill>
                  <a:srgbClr val="FF0000"/>
                </a:solidFill>
              </a:rPr>
              <a:t> </a:t>
            </a:r>
            <a:r>
              <a:rPr lang="ar-EG" dirty="0" smtClean="0">
                <a:solidFill>
                  <a:srgbClr val="FF0000"/>
                </a:solidFill>
              </a:rPr>
              <a:t>  </a:t>
            </a:r>
            <a:r>
              <a:rPr lang="ar-EG" b="1" dirty="0" smtClean="0">
                <a:solidFill>
                  <a:srgbClr val="FF0000"/>
                </a:solidFill>
              </a:rPr>
              <a:t>الافاضـــــــة</a:t>
            </a:r>
          </a:p>
          <a:p>
            <a:pPr marL="0" indent="0">
              <a:buNone/>
            </a:pPr>
            <a:r>
              <a:rPr lang="ar-EG" dirty="0" smtClean="0"/>
              <a:t>اضافة تفاصيل جديدة ومتنوعة الفكر وذلك لحل المشكلات من خلالها بم يساعد علي تطويرها واثرائها وتنفيذها</a:t>
            </a:r>
          </a:p>
        </p:txBody>
      </p:sp>
    </p:spTree>
    <p:extLst>
      <p:ext uri="{BB962C8B-B14F-4D97-AF65-F5344CB8AC3E}">
        <p14:creationId xmlns:p14="http://schemas.microsoft.com/office/powerpoint/2010/main" xmlns="" val="4226197665"/>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21" presetClass="entr" presetSubtype="1"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heel(1)">
                                      <p:cBhvr>
                                        <p:cTn id="24" dur="2000"/>
                                        <p:tgtEl>
                                          <p:spTgt spid="3">
                                            <p:txEl>
                                              <p:pRg st="0" end="0"/>
                                            </p:txEl>
                                          </p:spTgt>
                                        </p:tgtEl>
                                      </p:cBhvr>
                                    </p:animEffect>
                                  </p:childTnLst>
                                </p:cTn>
                              </p:par>
                            </p:childTnLst>
                          </p:cTn>
                        </p:par>
                        <p:par>
                          <p:cTn id="25" fill="hold">
                            <p:stCondLst>
                              <p:cond delay="4000"/>
                            </p:stCondLst>
                            <p:childTnLst>
                              <p:par>
                                <p:cTn id="26" presetID="21" presetClass="entr" presetSubtype="1" fill="hold" grpId="0" nodeType="after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heel(1)">
                                      <p:cBhvr>
                                        <p:cTn id="28" dur="2000"/>
                                        <p:tgtEl>
                                          <p:spTgt spid="3">
                                            <p:txEl>
                                              <p:pRg st="1" end="1"/>
                                            </p:txEl>
                                          </p:spTgt>
                                        </p:tgtEl>
                                      </p:cBhvr>
                                    </p:animEffect>
                                  </p:childTnLst>
                                </p:cTn>
                              </p:par>
                            </p:childTnLst>
                          </p:cTn>
                        </p:par>
                        <p:par>
                          <p:cTn id="29" fill="hold">
                            <p:stCondLst>
                              <p:cond delay="6000"/>
                            </p:stCondLst>
                            <p:childTnLst>
                              <p:par>
                                <p:cTn id="30" presetID="21" presetClass="entr" presetSubtype="1" fill="hold" grpId="0" nodeType="after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heel(1)">
                                      <p:cBhvr>
                                        <p:cTn id="32" dur="2000"/>
                                        <p:tgtEl>
                                          <p:spTgt spid="3">
                                            <p:txEl>
                                              <p:pRg st="2" end="2"/>
                                            </p:txEl>
                                          </p:spTgt>
                                        </p:tgtEl>
                                      </p:cBhvr>
                                    </p:animEffect>
                                  </p:childTnLst>
                                </p:cTn>
                              </p:par>
                            </p:childTnLst>
                          </p:cTn>
                        </p:par>
                        <p:par>
                          <p:cTn id="33" fill="hold">
                            <p:stCondLst>
                              <p:cond delay="8000"/>
                            </p:stCondLst>
                            <p:childTnLst>
                              <p:par>
                                <p:cTn id="34" presetID="21" presetClass="entr" presetSubtype="1" fill="hold" grpId="0" nodeType="after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wheel(1)">
                                      <p:cBhvr>
                                        <p:cTn id="3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smtClean="0">
                <a:solidFill>
                  <a:schemeClr val="accent6">
                    <a:lumMod val="50000"/>
                  </a:schemeClr>
                </a:solidFill>
              </a:rPr>
              <a:t>الحساسية للمشكلات</a:t>
            </a:r>
            <a:r>
              <a:rPr lang="en-US" dirty="0" smtClean="0"/>
              <a:t/>
            </a:r>
            <a:br>
              <a:rPr lang="en-US" dirty="0" smtClean="0"/>
            </a:br>
            <a:endParaRPr lang="ar-SA" dirty="0"/>
          </a:p>
        </p:txBody>
      </p:sp>
      <p:sp>
        <p:nvSpPr>
          <p:cNvPr id="3" name="عنصر نائب للمحتوى 2"/>
          <p:cNvSpPr>
            <a:spLocks noGrp="1"/>
          </p:cNvSpPr>
          <p:nvPr>
            <p:ph idx="1"/>
          </p:nvPr>
        </p:nvSpPr>
        <p:spPr>
          <a:xfrm>
            <a:off x="683568" y="1052736"/>
            <a:ext cx="8229600" cy="4525963"/>
          </a:xfrm>
        </p:spPr>
        <p:txBody>
          <a:bodyPr>
            <a:normAutofit fontScale="92500"/>
          </a:bodyPr>
          <a:lstStyle/>
          <a:p>
            <a:r>
              <a:rPr lang="ar-SA" b="1" dirty="0" smtClean="0"/>
              <a:t>وعي الفرد بوجود مشكلة او حاجات او مواقف قد تواجهه كما يستطيع ادراك الاخطاء ونواحي القصور والنقص في الموقف الذي يوجد </a:t>
            </a:r>
            <a:r>
              <a:rPr lang="ar-SA" b="1" dirty="0" smtClean="0"/>
              <a:t>فيه، </a:t>
            </a:r>
            <a:r>
              <a:rPr lang="ar-SA" b="1" dirty="0" smtClean="0"/>
              <a:t>كما يحاول اكتشاف الغريب وفهمه في الموقف الذي يواجهه.</a:t>
            </a:r>
            <a:endParaRPr lang="en-US" dirty="0" smtClean="0"/>
          </a:p>
          <a:p>
            <a:r>
              <a:rPr lang="ar-SA" b="1" dirty="0" smtClean="0"/>
              <a:t>ـــــــــــــــــــــــــــــــــــــــــــــــــــــــــــــــــــــــــــــــــــــــــــــــــــــ</a:t>
            </a:r>
            <a:endParaRPr lang="en-US" dirty="0" smtClean="0"/>
          </a:p>
          <a:p>
            <a:pPr algn="ctr"/>
            <a:r>
              <a:rPr lang="ar-SA" b="1" u="sng" dirty="0" smtClean="0">
                <a:solidFill>
                  <a:schemeClr val="accent6">
                    <a:lumMod val="50000"/>
                  </a:schemeClr>
                </a:solidFill>
              </a:rPr>
              <a:t>ادارك العلاقات</a:t>
            </a:r>
            <a:endParaRPr lang="en-US" dirty="0" smtClean="0">
              <a:solidFill>
                <a:schemeClr val="accent6">
                  <a:lumMod val="50000"/>
                </a:schemeClr>
              </a:solidFill>
            </a:endParaRPr>
          </a:p>
          <a:p>
            <a:r>
              <a:rPr lang="ar-SA" b="1" dirty="0" smtClean="0"/>
              <a:t>أي اكتشاف اوجه التشابه بين العوامل المختلفة وأوجه الاختلاف بين العوامل المتشابهه واكتشاف القدرة العلاقة بين العوامل المختلفة قياسا علي العلاقة بين العوامل الاخري</a:t>
            </a:r>
            <a:endParaRPr lang="en-US" dirty="0" smtClean="0"/>
          </a:p>
          <a:p>
            <a:endParaRPr lang="ar-SA" dirty="0"/>
          </a:p>
        </p:txBody>
      </p:sp>
    </p:spTree>
  </p:cSld>
  <p:clrMapOvr>
    <a:masterClrMapping/>
  </p:clrMapOvr>
  <p:transition spd="slow" advClick="0" advTm="1000">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2000"/>
                                        <p:tgtEl>
                                          <p:spTgt spid="2"/>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diamond(in)">
                                      <p:cBhvr>
                                        <p:cTn id="11" dur="2000"/>
                                        <p:tgtEl>
                                          <p:spTgt spid="3">
                                            <p:txEl>
                                              <p:pRg st="0" end="0"/>
                                            </p:txEl>
                                          </p:spTgt>
                                        </p:tgtEl>
                                      </p:cBhvr>
                                    </p:animEffect>
                                  </p:childTnLst>
                                </p:cTn>
                              </p:par>
                              <p:par>
                                <p:cTn id="12" presetID="8" presetClass="entr" presetSubtype="16"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2000"/>
                                        <p:tgtEl>
                                          <p:spTgt spid="3">
                                            <p:txEl>
                                              <p:pRg st="1" end="1"/>
                                            </p:txEl>
                                          </p:spTgt>
                                        </p:tgtEl>
                                      </p:cBhvr>
                                    </p:animEffect>
                                  </p:childTnLst>
                                </p:cTn>
                              </p:par>
                              <p:par>
                                <p:cTn id="15" presetID="8"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diamond(in)">
                                      <p:cBhvr>
                                        <p:cTn id="20"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r>
              <a:rPr lang="ar-SA" b="1" u="sng" dirty="0" smtClean="0">
                <a:solidFill>
                  <a:schemeClr val="accent6">
                    <a:lumMod val="50000"/>
                  </a:schemeClr>
                </a:solidFill>
              </a:rPr>
              <a:t>المشاعر الابداعية</a:t>
            </a:r>
            <a:endParaRPr lang="ar-SA" dirty="0">
              <a:solidFill>
                <a:schemeClr val="accent6">
                  <a:lumMod val="50000"/>
                </a:schemeClr>
              </a:solidFill>
            </a:endParaRPr>
          </a:p>
        </p:txBody>
      </p:sp>
      <p:sp>
        <p:nvSpPr>
          <p:cNvPr id="5" name="عنوان 1"/>
          <p:cNvSpPr>
            <a:spLocks noGrp="1"/>
          </p:cNvSpPr>
          <p:nvPr>
            <p:ph idx="1"/>
          </p:nvPr>
        </p:nvSpPr>
        <p:spPr/>
        <p:txBody>
          <a:bodyPr>
            <a:normAutofit fontScale="97500"/>
          </a:bodyPr>
          <a:lstStyle/>
          <a:p>
            <a:r>
              <a:rPr lang="en-US" dirty="0" smtClean="0"/>
              <a:t/>
            </a:r>
            <a:br>
              <a:rPr lang="en-US" dirty="0" smtClean="0"/>
            </a:br>
            <a:r>
              <a:rPr lang="ar-SA" b="1" dirty="0" smtClean="0"/>
              <a:t>هي العوامل اللامعرفيه وتشمل العديد من الاتجاهات منها حب الاستطلاع والتحدي والمثابرة والخيال المرن والعقل المنتج وحب المغامرة والنفاذ الي عمق الاشياء</a:t>
            </a:r>
            <a:endParaRPr lang="ar-SA" dirty="0"/>
          </a:p>
        </p:txBody>
      </p:sp>
    </p:spTree>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2000"/>
                                        <p:tgtEl>
                                          <p:spTgt spid="4"/>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circle(in)">
                                      <p:cBhvr>
                                        <p:cTn id="11"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rgbClr val="002060"/>
                </a:solidFill>
              </a:rPr>
              <a:t>مداخل واستراتيجيات التدريس الابداعي</a:t>
            </a:r>
            <a:endParaRPr lang="ar-EG" dirty="0">
              <a:solidFill>
                <a:srgbClr val="002060"/>
              </a:solidFill>
            </a:endParaRPr>
          </a:p>
        </p:txBody>
      </p:sp>
      <p:sp>
        <p:nvSpPr>
          <p:cNvPr id="3" name="عنصر نائب للمحتوى 2"/>
          <p:cNvSpPr>
            <a:spLocks noGrp="1"/>
          </p:cNvSpPr>
          <p:nvPr>
            <p:ph idx="1"/>
          </p:nvPr>
        </p:nvSpPr>
        <p:spPr/>
        <p:txBody>
          <a:bodyPr>
            <a:normAutofit lnSpcReduction="10000"/>
          </a:bodyPr>
          <a:lstStyle/>
          <a:p>
            <a:r>
              <a:rPr lang="ar-EG" dirty="0" smtClean="0">
                <a:solidFill>
                  <a:srgbClr val="7030A0"/>
                </a:solidFill>
              </a:rPr>
              <a:t>التعلم التعاوني</a:t>
            </a:r>
          </a:p>
          <a:p>
            <a:r>
              <a:rPr lang="ar-EG" dirty="0" smtClean="0">
                <a:solidFill>
                  <a:srgbClr val="7030A0"/>
                </a:solidFill>
              </a:rPr>
              <a:t>العصف الذهني</a:t>
            </a:r>
          </a:p>
          <a:p>
            <a:r>
              <a:rPr lang="ar-EG" dirty="0" smtClean="0">
                <a:solidFill>
                  <a:srgbClr val="7030A0"/>
                </a:solidFill>
              </a:rPr>
              <a:t>حل المشكلات</a:t>
            </a:r>
          </a:p>
          <a:p>
            <a:r>
              <a:rPr lang="ar-EG" dirty="0" smtClean="0">
                <a:solidFill>
                  <a:srgbClr val="7030A0"/>
                </a:solidFill>
              </a:rPr>
              <a:t>الانشطة مفتوحة النهاية</a:t>
            </a:r>
          </a:p>
          <a:p>
            <a:r>
              <a:rPr lang="ar-EG" dirty="0" smtClean="0">
                <a:solidFill>
                  <a:srgbClr val="7030A0"/>
                </a:solidFill>
              </a:rPr>
              <a:t>الاسئلة المتباعدة</a:t>
            </a:r>
          </a:p>
          <a:p>
            <a:r>
              <a:rPr lang="ar-EG" dirty="0" smtClean="0">
                <a:solidFill>
                  <a:srgbClr val="7030A0"/>
                </a:solidFill>
              </a:rPr>
              <a:t>الالعاب التعليمية</a:t>
            </a:r>
          </a:p>
          <a:p>
            <a:r>
              <a:rPr lang="ar-EG" dirty="0" smtClean="0">
                <a:solidFill>
                  <a:srgbClr val="7030A0"/>
                </a:solidFill>
              </a:rPr>
              <a:t>اتخاذ القرار</a:t>
            </a:r>
          </a:p>
          <a:p>
            <a:r>
              <a:rPr lang="ar-EG" dirty="0" smtClean="0">
                <a:solidFill>
                  <a:srgbClr val="7030A0"/>
                </a:solidFill>
              </a:rPr>
              <a:t>الخرائط المعرفية</a:t>
            </a:r>
            <a:endParaRPr lang="ar-EG" dirty="0">
              <a:solidFill>
                <a:srgbClr val="7030A0"/>
              </a:solidFill>
            </a:endParaRPr>
          </a:p>
        </p:txBody>
      </p:sp>
    </p:spTree>
    <p:extLst>
      <p:ext uri="{BB962C8B-B14F-4D97-AF65-F5344CB8AC3E}">
        <p14:creationId xmlns:p14="http://schemas.microsoft.com/office/powerpoint/2010/main" xmlns="" val="195048508"/>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14" presetClass="entr" presetSubtype="10" fill="hold"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4" dur="500"/>
                                        <p:tgtEl>
                                          <p:spTgt spid="3">
                                            <p:txEl>
                                              <p:pRg st="0" end="0"/>
                                            </p:txEl>
                                          </p:spTgt>
                                        </p:tgtEl>
                                      </p:cBhvr>
                                    </p:animEffect>
                                  </p:childTnLst>
                                </p:cTn>
                              </p:par>
                            </p:childTnLst>
                          </p:cTn>
                        </p:par>
                        <p:par>
                          <p:cTn id="25" fill="hold">
                            <p:stCondLst>
                              <p:cond delay="2500"/>
                            </p:stCondLst>
                            <p:childTnLst>
                              <p:par>
                                <p:cTn id="26" presetID="2" presetClass="entr" presetSubtype="4" fill="hold" nodeType="after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 calcmode="lin" valueType="num">
                                      <p:cBhvr additive="base">
                                        <p:cTn id="2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30" fill="hold">
                            <p:stCondLst>
                              <p:cond delay="3000"/>
                            </p:stCondLst>
                            <p:childTnLst>
                              <p:par>
                                <p:cTn id="31" presetID="42" presetClass="entr" presetSubtype="0" fill="hold" nodeType="after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36" fill="hold">
                            <p:stCondLst>
                              <p:cond delay="4000"/>
                            </p:stCondLst>
                            <p:childTnLst>
                              <p:par>
                                <p:cTn id="37" presetID="16" presetClass="entr" presetSubtype="21" fill="hold" nodeType="after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barn(inVertical)">
                                      <p:cBhvr>
                                        <p:cTn id="39" dur="500"/>
                                        <p:tgtEl>
                                          <p:spTgt spid="3">
                                            <p:txEl>
                                              <p:pRg st="3" end="3"/>
                                            </p:txEl>
                                          </p:spTgt>
                                        </p:tgtEl>
                                      </p:cBhvr>
                                    </p:animEffect>
                                  </p:childTnLst>
                                </p:cTn>
                              </p:par>
                            </p:childTnLst>
                          </p:cTn>
                        </p:par>
                        <p:par>
                          <p:cTn id="40" fill="hold">
                            <p:stCondLst>
                              <p:cond delay="4500"/>
                            </p:stCondLst>
                            <p:childTnLst>
                              <p:par>
                                <p:cTn id="41" presetID="42" presetClass="entr" presetSubtype="0" fill="hold" nodeType="after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46" fill="hold">
                            <p:stCondLst>
                              <p:cond delay="5500"/>
                            </p:stCondLst>
                            <p:childTnLst>
                              <p:par>
                                <p:cTn id="47" presetID="2" presetClass="entr" presetSubtype="4" fill="hold" nodeType="after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 calcmode="lin" valueType="num">
                                      <p:cBhvr additive="base">
                                        <p:cTn id="4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51" fill="hold">
                            <p:stCondLst>
                              <p:cond delay="6000"/>
                            </p:stCondLst>
                            <p:childTnLst>
                              <p:par>
                                <p:cTn id="52" presetID="42" presetClass="entr" presetSubtype="0" fill="hold" grpId="0" nodeType="afterEffect">
                                  <p:stCondLst>
                                    <p:cond delay="0"/>
                                  </p:stCondLst>
                                  <p:childTnLst>
                                    <p:set>
                                      <p:cBhvr>
                                        <p:cTn id="53" dur="1" fill="hold">
                                          <p:stCondLst>
                                            <p:cond delay="0"/>
                                          </p:stCondLst>
                                        </p:cTn>
                                        <p:tgtEl>
                                          <p:spTgt spid="3">
                                            <p:txEl>
                                              <p:pRg st="0" end="0"/>
                                            </p:txEl>
                                          </p:spTgt>
                                        </p:tgtEl>
                                        <p:attrNameLst>
                                          <p:attrName>style.visibility</p:attrName>
                                        </p:attrNameLst>
                                      </p:cBhvr>
                                      <p:to>
                                        <p:strVal val="visible"/>
                                      </p:to>
                                    </p:set>
                                    <p:animEffect transition="in" filter="fade">
                                      <p:cBhvr>
                                        <p:cTn id="54" dur="1000"/>
                                        <p:tgtEl>
                                          <p:spTgt spid="3">
                                            <p:txEl>
                                              <p:pRg st="0" end="0"/>
                                            </p:txEl>
                                          </p:spTgt>
                                        </p:tgtEl>
                                      </p:cBhvr>
                                    </p:animEffect>
                                    <p:anim calcmode="lin" valueType="num">
                                      <p:cBhvr>
                                        <p:cTn id="5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57" fill="hold">
                            <p:stCondLst>
                              <p:cond delay="7000"/>
                            </p:stCondLst>
                            <p:childTnLst>
                              <p:par>
                                <p:cTn id="58" presetID="42" presetClass="entr" presetSubtype="0" fill="hold" grpId="0" nodeType="afterEffect">
                                  <p:stCondLst>
                                    <p:cond delay="0"/>
                                  </p:stCondLst>
                                  <p:childTnLst>
                                    <p:set>
                                      <p:cBhvr>
                                        <p:cTn id="59" dur="1" fill="hold">
                                          <p:stCondLst>
                                            <p:cond delay="0"/>
                                          </p:stCondLst>
                                        </p:cTn>
                                        <p:tgtEl>
                                          <p:spTgt spid="3">
                                            <p:txEl>
                                              <p:pRg st="1" end="1"/>
                                            </p:txEl>
                                          </p:spTgt>
                                        </p:tgtEl>
                                        <p:attrNameLst>
                                          <p:attrName>style.visibility</p:attrName>
                                        </p:attrNameLst>
                                      </p:cBhvr>
                                      <p:to>
                                        <p:strVal val="visible"/>
                                      </p:to>
                                    </p:set>
                                    <p:animEffect transition="in" filter="fade">
                                      <p:cBhvr>
                                        <p:cTn id="60" dur="1000"/>
                                        <p:tgtEl>
                                          <p:spTgt spid="3">
                                            <p:txEl>
                                              <p:pRg st="1" end="1"/>
                                            </p:txEl>
                                          </p:spTgt>
                                        </p:tgtEl>
                                      </p:cBhvr>
                                    </p:animEffect>
                                    <p:anim calcmode="lin" valueType="num">
                                      <p:cBhvr>
                                        <p:cTn id="6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63" fill="hold">
                            <p:stCondLst>
                              <p:cond delay="8000"/>
                            </p:stCondLst>
                            <p:childTnLst>
                              <p:par>
                                <p:cTn id="64" presetID="42" presetClass="entr" presetSubtype="0" fill="hold" grpId="0" nodeType="afterEffect">
                                  <p:stCondLst>
                                    <p:cond delay="0"/>
                                  </p:stCondLst>
                                  <p:childTnLst>
                                    <p:set>
                                      <p:cBhvr>
                                        <p:cTn id="65" dur="1" fill="hold">
                                          <p:stCondLst>
                                            <p:cond delay="0"/>
                                          </p:stCondLst>
                                        </p:cTn>
                                        <p:tgtEl>
                                          <p:spTgt spid="3">
                                            <p:txEl>
                                              <p:pRg st="2" end="2"/>
                                            </p:txEl>
                                          </p:spTgt>
                                        </p:tgtEl>
                                        <p:attrNameLst>
                                          <p:attrName>style.visibility</p:attrName>
                                        </p:attrNameLst>
                                      </p:cBhvr>
                                      <p:to>
                                        <p:strVal val="visible"/>
                                      </p:to>
                                    </p:set>
                                    <p:animEffect transition="in" filter="fade">
                                      <p:cBhvr>
                                        <p:cTn id="66" dur="1000"/>
                                        <p:tgtEl>
                                          <p:spTgt spid="3">
                                            <p:txEl>
                                              <p:pRg st="2" end="2"/>
                                            </p:txEl>
                                          </p:spTgt>
                                        </p:tgtEl>
                                      </p:cBhvr>
                                    </p:animEffect>
                                    <p:anim calcmode="lin" valueType="num">
                                      <p:cBhvr>
                                        <p:cTn id="6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69" fill="hold">
                            <p:stCondLst>
                              <p:cond delay="9000"/>
                            </p:stCondLst>
                            <p:childTnLst>
                              <p:par>
                                <p:cTn id="70" presetID="42" presetClass="entr" presetSubtype="0" fill="hold" grpId="0" nodeType="afterEffect">
                                  <p:stCondLst>
                                    <p:cond delay="0"/>
                                  </p:stCondLst>
                                  <p:childTnLst>
                                    <p:set>
                                      <p:cBhvr>
                                        <p:cTn id="71" dur="1" fill="hold">
                                          <p:stCondLst>
                                            <p:cond delay="0"/>
                                          </p:stCondLst>
                                        </p:cTn>
                                        <p:tgtEl>
                                          <p:spTgt spid="3">
                                            <p:txEl>
                                              <p:pRg st="3" end="3"/>
                                            </p:txEl>
                                          </p:spTgt>
                                        </p:tgtEl>
                                        <p:attrNameLst>
                                          <p:attrName>style.visibility</p:attrName>
                                        </p:attrNameLst>
                                      </p:cBhvr>
                                      <p:to>
                                        <p:strVal val="visible"/>
                                      </p:to>
                                    </p:set>
                                    <p:animEffect transition="in" filter="fade">
                                      <p:cBhvr>
                                        <p:cTn id="72" dur="1000"/>
                                        <p:tgtEl>
                                          <p:spTgt spid="3">
                                            <p:txEl>
                                              <p:pRg st="3" end="3"/>
                                            </p:txEl>
                                          </p:spTgt>
                                        </p:tgtEl>
                                      </p:cBhvr>
                                    </p:animEffect>
                                    <p:anim calcmode="lin" valueType="num">
                                      <p:cBhvr>
                                        <p:cTn id="7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75" fill="hold">
                            <p:stCondLst>
                              <p:cond delay="10000"/>
                            </p:stCondLst>
                            <p:childTnLst>
                              <p:par>
                                <p:cTn id="76" presetID="42" presetClass="entr" presetSubtype="0" fill="hold" grpId="0" nodeType="afterEffect">
                                  <p:stCondLst>
                                    <p:cond delay="0"/>
                                  </p:stCondLst>
                                  <p:childTnLst>
                                    <p:set>
                                      <p:cBhvr>
                                        <p:cTn id="77" dur="1" fill="hold">
                                          <p:stCondLst>
                                            <p:cond delay="0"/>
                                          </p:stCondLst>
                                        </p:cTn>
                                        <p:tgtEl>
                                          <p:spTgt spid="3">
                                            <p:txEl>
                                              <p:pRg st="4" end="4"/>
                                            </p:txEl>
                                          </p:spTgt>
                                        </p:tgtEl>
                                        <p:attrNameLst>
                                          <p:attrName>style.visibility</p:attrName>
                                        </p:attrNameLst>
                                      </p:cBhvr>
                                      <p:to>
                                        <p:strVal val="visible"/>
                                      </p:to>
                                    </p:set>
                                    <p:animEffect transition="in" filter="fade">
                                      <p:cBhvr>
                                        <p:cTn id="78" dur="1000"/>
                                        <p:tgtEl>
                                          <p:spTgt spid="3">
                                            <p:txEl>
                                              <p:pRg st="4" end="4"/>
                                            </p:txEl>
                                          </p:spTgt>
                                        </p:tgtEl>
                                      </p:cBhvr>
                                    </p:animEffect>
                                    <p:anim calcmode="lin" valueType="num">
                                      <p:cBhvr>
                                        <p:cTn id="7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8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81" fill="hold">
                            <p:stCondLst>
                              <p:cond delay="11000"/>
                            </p:stCondLst>
                            <p:childTnLst>
                              <p:par>
                                <p:cTn id="82" presetID="42" presetClass="entr" presetSubtype="0" fill="hold" grpId="0" nodeType="afterEffect">
                                  <p:stCondLst>
                                    <p:cond delay="0"/>
                                  </p:stCondLst>
                                  <p:childTnLst>
                                    <p:set>
                                      <p:cBhvr>
                                        <p:cTn id="83" dur="1" fill="hold">
                                          <p:stCondLst>
                                            <p:cond delay="0"/>
                                          </p:stCondLst>
                                        </p:cTn>
                                        <p:tgtEl>
                                          <p:spTgt spid="3">
                                            <p:txEl>
                                              <p:pRg st="5" end="5"/>
                                            </p:txEl>
                                          </p:spTgt>
                                        </p:tgtEl>
                                        <p:attrNameLst>
                                          <p:attrName>style.visibility</p:attrName>
                                        </p:attrNameLst>
                                      </p:cBhvr>
                                      <p:to>
                                        <p:strVal val="visible"/>
                                      </p:to>
                                    </p:set>
                                    <p:animEffect transition="in" filter="fade">
                                      <p:cBhvr>
                                        <p:cTn id="84" dur="1000"/>
                                        <p:tgtEl>
                                          <p:spTgt spid="3">
                                            <p:txEl>
                                              <p:pRg st="5" end="5"/>
                                            </p:txEl>
                                          </p:spTgt>
                                        </p:tgtEl>
                                      </p:cBhvr>
                                    </p:animEffect>
                                    <p:anim calcmode="lin" valueType="num">
                                      <p:cBhvr>
                                        <p:cTn id="8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par>
                          <p:cTn id="87" fill="hold">
                            <p:stCondLst>
                              <p:cond delay="12000"/>
                            </p:stCondLst>
                            <p:childTnLst>
                              <p:par>
                                <p:cTn id="88" presetID="42" presetClass="entr" presetSubtype="0" fill="hold" grpId="0" nodeType="afterEffect">
                                  <p:stCondLst>
                                    <p:cond delay="0"/>
                                  </p:stCondLst>
                                  <p:childTnLst>
                                    <p:set>
                                      <p:cBhvr>
                                        <p:cTn id="89" dur="1" fill="hold">
                                          <p:stCondLst>
                                            <p:cond delay="0"/>
                                          </p:stCondLst>
                                        </p:cTn>
                                        <p:tgtEl>
                                          <p:spTgt spid="3">
                                            <p:txEl>
                                              <p:pRg st="6" end="6"/>
                                            </p:txEl>
                                          </p:spTgt>
                                        </p:tgtEl>
                                        <p:attrNameLst>
                                          <p:attrName>style.visibility</p:attrName>
                                        </p:attrNameLst>
                                      </p:cBhvr>
                                      <p:to>
                                        <p:strVal val="visible"/>
                                      </p:to>
                                    </p:set>
                                    <p:animEffect transition="in" filter="fade">
                                      <p:cBhvr>
                                        <p:cTn id="90" dur="1000"/>
                                        <p:tgtEl>
                                          <p:spTgt spid="3">
                                            <p:txEl>
                                              <p:pRg st="6" end="6"/>
                                            </p:txEl>
                                          </p:spTgt>
                                        </p:tgtEl>
                                      </p:cBhvr>
                                    </p:animEffect>
                                    <p:anim calcmode="lin" valueType="num">
                                      <p:cBhvr>
                                        <p:cTn id="9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par>
                          <p:cTn id="93" fill="hold">
                            <p:stCondLst>
                              <p:cond delay="13000"/>
                            </p:stCondLst>
                            <p:childTnLst>
                              <p:par>
                                <p:cTn id="94" presetID="42" presetClass="entr" presetSubtype="0" fill="hold" grpId="0" nodeType="afterEffect">
                                  <p:stCondLst>
                                    <p:cond delay="0"/>
                                  </p:stCondLst>
                                  <p:childTnLst>
                                    <p:set>
                                      <p:cBhvr>
                                        <p:cTn id="95" dur="1" fill="hold">
                                          <p:stCondLst>
                                            <p:cond delay="0"/>
                                          </p:stCondLst>
                                        </p:cTn>
                                        <p:tgtEl>
                                          <p:spTgt spid="3">
                                            <p:txEl>
                                              <p:pRg st="7" end="7"/>
                                            </p:txEl>
                                          </p:spTgt>
                                        </p:tgtEl>
                                        <p:attrNameLst>
                                          <p:attrName>style.visibility</p:attrName>
                                        </p:attrNameLst>
                                      </p:cBhvr>
                                      <p:to>
                                        <p:strVal val="visible"/>
                                      </p:to>
                                    </p:set>
                                    <p:animEffect transition="in" filter="fade">
                                      <p:cBhvr>
                                        <p:cTn id="96" dur="1000"/>
                                        <p:tgtEl>
                                          <p:spTgt spid="3">
                                            <p:txEl>
                                              <p:pRg st="7" end="7"/>
                                            </p:txEl>
                                          </p:spTgt>
                                        </p:tgtEl>
                                      </p:cBhvr>
                                    </p:animEffect>
                                    <p:anim calcmode="lin" valueType="num">
                                      <p:cBhvr>
                                        <p:cTn id="9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solidFill>
                  <a:schemeClr val="accent6">
                    <a:lumMod val="50000"/>
                  </a:schemeClr>
                </a:solidFill>
              </a:rPr>
              <a:t>التعلم التعاوني</a:t>
            </a:r>
            <a:endParaRPr lang="ar-SA" dirty="0">
              <a:solidFill>
                <a:schemeClr val="accent6">
                  <a:lumMod val="50000"/>
                </a:schemeClr>
              </a:solidFill>
            </a:endParaRPr>
          </a:p>
        </p:txBody>
      </p:sp>
      <p:sp>
        <p:nvSpPr>
          <p:cNvPr id="3" name="عنصر نائب للمحتوى 2"/>
          <p:cNvSpPr>
            <a:spLocks noGrp="1"/>
          </p:cNvSpPr>
          <p:nvPr>
            <p:ph idx="1"/>
          </p:nvPr>
        </p:nvSpPr>
        <p:spPr/>
        <p:txBody>
          <a:bodyPr/>
          <a:lstStyle/>
          <a:p>
            <a:r>
              <a:rPr lang="ar-SA" dirty="0" smtClean="0"/>
              <a:t>تعتمد علي قيام الطلاب بتعليم بعضهم البعض وذلك تحت اشراف المعلم وبعد تقسيمهم لمجموعات </a:t>
            </a:r>
          </a:p>
          <a:p>
            <a:pPr>
              <a:buNone/>
            </a:pPr>
            <a:r>
              <a:rPr lang="ar-SA" dirty="0" smtClean="0"/>
              <a:t>ـــــــــــــــــــــــــــــــــــــــــــــــــــــــــــــــــــــــــــــــــ</a:t>
            </a:r>
          </a:p>
          <a:p>
            <a:pPr algn="ctr">
              <a:buNone/>
            </a:pPr>
            <a:r>
              <a:rPr lang="ar-SA" b="1" u="sng" dirty="0" smtClean="0">
                <a:solidFill>
                  <a:schemeClr val="accent6">
                    <a:lumMod val="50000"/>
                  </a:schemeClr>
                </a:solidFill>
              </a:rPr>
              <a:t>العصف الذهني</a:t>
            </a:r>
          </a:p>
          <a:p>
            <a:pPr>
              <a:buNone/>
            </a:pPr>
            <a:r>
              <a:rPr lang="ar-SA" dirty="0" smtClean="0"/>
              <a:t>هو امطار العقل حيث يعتمد علي توليد اكبر عدد من الافكار مع ارجاء النقد والاستفادة من كم الافكار التي تحتوي علي افكار اصيلة</a:t>
            </a:r>
          </a:p>
        </p:txBody>
      </p:sp>
    </p:spTree>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par>
                          <p:cTn id="12" fill="hold">
                            <p:stCondLst>
                              <p:cond delay="4000"/>
                            </p:stCondLst>
                            <p:childTnLst>
                              <p:par>
                                <p:cTn id="13" presetID="2" presetClass="entr" presetSubtype="4"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smtClean="0">
                <a:solidFill>
                  <a:schemeClr val="accent6">
                    <a:lumMod val="50000"/>
                  </a:schemeClr>
                </a:solidFill>
              </a:rPr>
              <a:t>حل المشكلات</a:t>
            </a:r>
            <a:endParaRPr lang="ar-SA" dirty="0">
              <a:solidFill>
                <a:schemeClr val="accent6">
                  <a:lumMod val="50000"/>
                </a:schemeClr>
              </a:solidFill>
            </a:endParaRPr>
          </a:p>
        </p:txBody>
      </p:sp>
      <p:sp>
        <p:nvSpPr>
          <p:cNvPr id="3" name="عنصر نائب للمحتوى 2"/>
          <p:cNvSpPr>
            <a:spLocks noGrp="1"/>
          </p:cNvSpPr>
          <p:nvPr>
            <p:ph idx="1"/>
          </p:nvPr>
        </p:nvSpPr>
        <p:spPr/>
        <p:txBody>
          <a:bodyPr>
            <a:normAutofit fontScale="85000" lnSpcReduction="10000"/>
          </a:bodyPr>
          <a:lstStyle/>
          <a:p>
            <a:r>
              <a:rPr lang="ar-SA" b="1" dirty="0" smtClean="0"/>
              <a:t>تعتمد علي التفكير العلمي الاحساس بالمشكلة وتحديدها وجمع البيانات وفرض الفروض ثم اختيار انسب الحلول للمشكلة</a:t>
            </a:r>
            <a:endParaRPr lang="en-US" dirty="0" smtClean="0"/>
          </a:p>
          <a:p>
            <a:r>
              <a:rPr lang="ar-SA" b="1" dirty="0" smtClean="0"/>
              <a:t>ـــــــــــــــــــــــــــــــــــــــــــــــــــــــــــــــــــــــــــــــــــــــــــــــــــــــــــــ</a:t>
            </a:r>
            <a:endParaRPr lang="en-US" dirty="0" smtClean="0"/>
          </a:p>
          <a:p>
            <a:pPr algn="ctr"/>
            <a:r>
              <a:rPr lang="ar-SA" b="1" u="sng" dirty="0" smtClean="0">
                <a:solidFill>
                  <a:schemeClr val="accent6">
                    <a:lumMod val="50000"/>
                  </a:schemeClr>
                </a:solidFill>
              </a:rPr>
              <a:t>الانشطة المفتوحة النهاية</a:t>
            </a:r>
            <a:endParaRPr lang="en-US" dirty="0" smtClean="0">
              <a:solidFill>
                <a:schemeClr val="accent6">
                  <a:lumMod val="50000"/>
                </a:schemeClr>
              </a:solidFill>
            </a:endParaRPr>
          </a:p>
          <a:p>
            <a:r>
              <a:rPr lang="ar-SA" b="1" dirty="0" smtClean="0"/>
              <a:t>فهي تتيح للطالب فرصة لتوليد الافكار الجديدة وحلول متعددة</a:t>
            </a:r>
            <a:endParaRPr lang="en-US" dirty="0" smtClean="0"/>
          </a:p>
          <a:p>
            <a:r>
              <a:rPr lang="ar-SA" b="1" dirty="0" smtClean="0"/>
              <a:t>ــــــــــــــــــــــــــــــــــــــــــــــــــــــــــــــــــــــــــــــــــــــــــــــــــــــــــــــ</a:t>
            </a:r>
            <a:endParaRPr lang="en-US" dirty="0" smtClean="0"/>
          </a:p>
          <a:p>
            <a:pPr algn="ctr"/>
            <a:r>
              <a:rPr lang="ar-SA" b="1" u="sng" dirty="0" smtClean="0">
                <a:solidFill>
                  <a:schemeClr val="accent6">
                    <a:lumMod val="50000"/>
                  </a:schemeClr>
                </a:solidFill>
              </a:rPr>
              <a:t>الاسئلة المتباعدة</a:t>
            </a:r>
            <a:endParaRPr lang="en-US" dirty="0" smtClean="0">
              <a:solidFill>
                <a:schemeClr val="accent6">
                  <a:lumMod val="50000"/>
                </a:schemeClr>
              </a:solidFill>
            </a:endParaRPr>
          </a:p>
          <a:p>
            <a:r>
              <a:rPr lang="ar-SA" b="1" dirty="0" smtClean="0"/>
              <a:t>فهي تعتمد علي اثارة تفكير المتعلم في اكثر من اتجاه لتهيئة الجو المناسب لتفتح العقل</a:t>
            </a:r>
            <a:endParaRPr lang="en-US" dirty="0" smtClean="0"/>
          </a:p>
          <a:p>
            <a:endParaRPr lang="ar-SA" dirty="0"/>
          </a:p>
        </p:txBody>
      </p:sp>
    </p:spTree>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par>
                          <p:cTn id="8" fill="hold">
                            <p:stCondLst>
                              <p:cond delay="2000"/>
                            </p:stCondLst>
                            <p:childTnLst>
                              <p:par>
                                <p:cTn id="9" presetID="3" presetClass="entr" presetSubtype="1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2000"/>
                                        <p:tgtEl>
                                          <p:spTgt spid="3">
                                            <p:txEl>
                                              <p:pRg st="0" end="0"/>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linds(horizontal)">
                                      <p:cBhvr>
                                        <p:cTn id="14" dur="2000"/>
                                        <p:tgtEl>
                                          <p:spTgt spid="3">
                                            <p:txEl>
                                              <p:pRg st="1" end="1"/>
                                            </p:txEl>
                                          </p:spTgt>
                                        </p:tgtEl>
                                      </p:cBhvr>
                                    </p:animEffect>
                                  </p:childTnLst>
                                </p:cTn>
                              </p:par>
                              <p:par>
                                <p:cTn id="15" presetID="3" presetClass="entr" presetSubtype="1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2000"/>
                                        <p:tgtEl>
                                          <p:spTgt spid="3">
                                            <p:txEl>
                                              <p:pRg st="2" end="2"/>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linds(horizontal)">
                                      <p:cBhvr>
                                        <p:cTn id="20" dur="2000"/>
                                        <p:tgtEl>
                                          <p:spTgt spid="3">
                                            <p:txEl>
                                              <p:pRg st="3" end="3"/>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2000"/>
                                        <p:tgtEl>
                                          <p:spTgt spid="3">
                                            <p:txEl>
                                              <p:pRg st="4" end="4"/>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2000"/>
                                        <p:tgtEl>
                                          <p:spTgt spid="3">
                                            <p:txEl>
                                              <p:pRg st="5" end="5"/>
                                            </p:txEl>
                                          </p:spTgt>
                                        </p:tgtEl>
                                      </p:cBhvr>
                                    </p:animEffect>
                                  </p:childTnLst>
                                </p:cTn>
                              </p:par>
                              <p:par>
                                <p:cTn id="27" presetID="3" presetClass="entr" presetSubtype="1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linds(horizontal)">
                                      <p:cBhvr>
                                        <p:cTn id="29"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539552" y="692696"/>
            <a:ext cx="8229600" cy="4896544"/>
          </a:xfrm>
        </p:spPr>
        <p:txBody>
          <a:bodyPr>
            <a:normAutofit fontScale="90000"/>
          </a:bodyPr>
          <a:lstStyle/>
          <a:p>
            <a:pPr algn="r"/>
            <a:r>
              <a:rPr lang="ar-EG" b="1" dirty="0" smtClean="0"/>
              <a:t>       </a:t>
            </a:r>
            <a:r>
              <a:rPr lang="ar-EG" b="1" dirty="0" smtClean="0">
                <a:solidFill>
                  <a:schemeClr val="accent2"/>
                </a:solidFill>
              </a:rPr>
              <a:t>عمل طالبات الدبلومة العامة نظام العامين</a:t>
            </a:r>
            <a:r>
              <a:rPr lang="ar-EG" b="1" dirty="0" smtClean="0"/>
              <a:t/>
            </a:r>
            <a:br>
              <a:rPr lang="ar-EG" b="1" dirty="0" smtClean="0"/>
            </a:br>
            <a:r>
              <a:rPr lang="ar-EG" b="1" dirty="0" smtClean="0"/>
              <a:t>                        </a:t>
            </a:r>
            <a:r>
              <a:rPr lang="ar-EG" b="1" dirty="0" smtClean="0">
                <a:solidFill>
                  <a:schemeClr val="accent6">
                    <a:lumMod val="60000"/>
                    <a:lumOff val="40000"/>
                  </a:schemeClr>
                </a:solidFill>
              </a:rPr>
              <a:t>(العام الثاني)</a:t>
            </a:r>
            <a:br>
              <a:rPr lang="ar-EG" b="1" dirty="0" smtClean="0">
                <a:solidFill>
                  <a:schemeClr val="accent6">
                    <a:lumMod val="60000"/>
                    <a:lumOff val="40000"/>
                  </a:schemeClr>
                </a:solidFill>
              </a:rPr>
            </a:br>
            <a:r>
              <a:rPr lang="ar-EG" b="1" dirty="0" smtClean="0"/>
              <a:t/>
            </a:r>
            <a:br>
              <a:rPr lang="ar-EG" b="1" dirty="0" smtClean="0"/>
            </a:br>
            <a:r>
              <a:rPr lang="ar-EG" b="1" dirty="0" smtClean="0">
                <a:solidFill>
                  <a:srgbClr val="FFFF00"/>
                </a:solidFill>
              </a:rPr>
              <a:t>رانيا محمد عطية               هناء امين </a:t>
            </a:r>
            <a:r>
              <a:rPr lang="ar-SA" b="1" dirty="0" smtClean="0">
                <a:solidFill>
                  <a:srgbClr val="FFFF00"/>
                </a:solidFill>
              </a:rPr>
              <a:t>اسماعيل</a:t>
            </a:r>
            <a:r>
              <a:rPr lang="ar-EG" b="1" dirty="0" smtClean="0">
                <a:solidFill>
                  <a:srgbClr val="FFFF00"/>
                </a:solidFill>
              </a:rPr>
              <a:t/>
            </a:r>
            <a:br>
              <a:rPr lang="ar-EG" b="1" dirty="0" smtClean="0">
                <a:solidFill>
                  <a:srgbClr val="FFFF00"/>
                </a:solidFill>
              </a:rPr>
            </a:br>
            <a:r>
              <a:rPr lang="ar-EG" b="1" dirty="0" smtClean="0">
                <a:solidFill>
                  <a:srgbClr val="FFFF00"/>
                </a:solidFill>
              </a:rPr>
              <a:t>اسماء السيد سعد               </a:t>
            </a:r>
            <a:r>
              <a:rPr lang="ar-EG" b="1" dirty="0" smtClean="0">
                <a:solidFill>
                  <a:srgbClr val="FFFF00"/>
                </a:solidFill>
              </a:rPr>
              <a:t>سوسن احمد عامر</a:t>
            </a:r>
            <a:r>
              <a:rPr lang="ar-EG" b="1" dirty="0" smtClean="0">
                <a:solidFill>
                  <a:srgbClr val="FFFF00"/>
                </a:solidFill>
              </a:rPr>
              <a:t/>
            </a:r>
            <a:br>
              <a:rPr lang="ar-EG" b="1" dirty="0" smtClean="0">
                <a:solidFill>
                  <a:srgbClr val="FFFF00"/>
                </a:solidFill>
              </a:rPr>
            </a:br>
            <a:r>
              <a:rPr lang="ar-EG" b="1" dirty="0" smtClean="0">
                <a:solidFill>
                  <a:srgbClr val="FFFF00"/>
                </a:solidFill>
              </a:rPr>
              <a:t>هويدا محمد نصر الدين       </a:t>
            </a:r>
            <a:r>
              <a:rPr lang="ar-EG" b="1" dirty="0" smtClean="0">
                <a:solidFill>
                  <a:srgbClr val="FFFF00"/>
                </a:solidFill>
              </a:rPr>
              <a:t>فاتن احمد خليفة </a:t>
            </a:r>
            <a:r>
              <a:rPr lang="ar-EG" b="1" dirty="0" smtClean="0">
                <a:solidFill>
                  <a:srgbClr val="FFFF00"/>
                </a:solidFill>
              </a:rPr>
              <a:t/>
            </a:r>
            <a:br>
              <a:rPr lang="ar-EG" b="1" dirty="0" smtClean="0">
                <a:solidFill>
                  <a:srgbClr val="FFFF00"/>
                </a:solidFill>
              </a:rPr>
            </a:br>
            <a:r>
              <a:rPr lang="ar-EG" b="1" dirty="0" err="1" smtClean="0">
                <a:solidFill>
                  <a:srgbClr val="FFFF00"/>
                </a:solidFill>
              </a:rPr>
              <a:t>نجوي</a:t>
            </a:r>
            <a:r>
              <a:rPr lang="ar-EG" b="1" dirty="0" smtClean="0">
                <a:solidFill>
                  <a:srgbClr val="FFFF00"/>
                </a:solidFill>
              </a:rPr>
              <a:t> </a:t>
            </a:r>
            <a:r>
              <a:rPr lang="ar-EG" b="1" dirty="0" smtClean="0">
                <a:solidFill>
                  <a:srgbClr val="FFFF00"/>
                </a:solidFill>
              </a:rPr>
              <a:t>ابراهيم </a:t>
            </a:r>
            <a:r>
              <a:rPr lang="ar-EG" b="1" dirty="0" smtClean="0">
                <a:solidFill>
                  <a:srgbClr val="FFFF00"/>
                </a:solidFill>
              </a:rPr>
              <a:t>عثمان</a:t>
            </a:r>
            <a:r>
              <a:rPr lang="ar-SA" b="1" dirty="0" smtClean="0">
                <a:solidFill>
                  <a:srgbClr val="FFFF00"/>
                </a:solidFill>
              </a:rPr>
              <a:t>         وفاء خيري</a:t>
            </a:r>
            <a:endParaRPr lang="ar-EG" b="1" dirty="0">
              <a:solidFill>
                <a:srgbClr val="FFFF00"/>
              </a:solidFill>
            </a:endParaRPr>
          </a:p>
        </p:txBody>
      </p:sp>
    </p:spTree>
    <p:extLst>
      <p:ext uri="{BB962C8B-B14F-4D97-AF65-F5344CB8AC3E}">
        <p14:creationId xmlns:p14="http://schemas.microsoft.com/office/powerpoint/2010/main" xmlns="" val="3755607087"/>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000" fill="hold"/>
                                        <p:tgtEl>
                                          <p:spTgt spid="4"/>
                                        </p:tgtEl>
                                        <p:attrNameLst>
                                          <p:attrName>ppt_x</p:attrName>
                                        </p:attrNameLst>
                                      </p:cBhvr>
                                      <p:tavLst>
                                        <p:tav tm="0">
                                          <p:val>
                                            <p:strVal val="#ppt_x"/>
                                          </p:val>
                                        </p:tav>
                                        <p:tav tm="100000">
                                          <p:val>
                                            <p:strVal val="#ppt_x"/>
                                          </p:val>
                                        </p:tav>
                                      </p:tavLst>
                                    </p:anim>
                                    <p:anim calcmode="lin" valueType="num">
                                      <p:cBhvr additive="base">
                                        <p:cTn id="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u="sng" dirty="0" smtClean="0">
                <a:solidFill>
                  <a:schemeClr val="accent6">
                    <a:lumMod val="50000"/>
                  </a:schemeClr>
                </a:solidFill>
              </a:rPr>
              <a:t>الالعاب التعليمية</a:t>
            </a:r>
            <a:r>
              <a:rPr lang="en-US" dirty="0" smtClean="0"/>
              <a:t/>
            </a:r>
            <a:br>
              <a:rPr lang="en-US" dirty="0" smtClean="0"/>
            </a:br>
            <a:endParaRPr lang="ar-SA" dirty="0"/>
          </a:p>
        </p:txBody>
      </p:sp>
      <p:sp>
        <p:nvSpPr>
          <p:cNvPr id="3" name="عنصر نائب للمحتوى 2"/>
          <p:cNvSpPr>
            <a:spLocks noGrp="1"/>
          </p:cNvSpPr>
          <p:nvPr>
            <p:ph idx="1"/>
          </p:nvPr>
        </p:nvSpPr>
        <p:spPr>
          <a:xfrm>
            <a:off x="539552" y="1196752"/>
            <a:ext cx="8229600" cy="4525963"/>
          </a:xfrm>
        </p:spPr>
        <p:txBody>
          <a:bodyPr>
            <a:normAutofit fontScale="92500" lnSpcReduction="10000"/>
          </a:bodyPr>
          <a:lstStyle/>
          <a:p>
            <a:r>
              <a:rPr lang="ar-SA" b="1" dirty="0" smtClean="0"/>
              <a:t>فهي نوع من النشاط يتضمن تحركت معينه يقوم بها المتعلم في ضوء قواعد محددة من اجل انجاز </a:t>
            </a:r>
            <a:r>
              <a:rPr lang="ar-SA" b="1" dirty="0" smtClean="0"/>
              <a:t>مهمة</a:t>
            </a:r>
          </a:p>
          <a:p>
            <a:r>
              <a:rPr lang="ar-SA" b="1" dirty="0" smtClean="0"/>
              <a:t>ــــــــــــــــــــــــــــــــــــــــــــــــــــــــــــــــــــــــــــــــــــــــــــ</a:t>
            </a:r>
            <a:endParaRPr lang="en-US" dirty="0" smtClean="0"/>
          </a:p>
          <a:p>
            <a:pPr algn="ctr"/>
            <a:r>
              <a:rPr lang="ar-SA" b="1" u="sng" dirty="0" smtClean="0">
                <a:solidFill>
                  <a:schemeClr val="accent6">
                    <a:lumMod val="50000"/>
                  </a:schemeClr>
                </a:solidFill>
              </a:rPr>
              <a:t>اتخاذ القرار</a:t>
            </a:r>
            <a:endParaRPr lang="en-US" dirty="0" smtClean="0">
              <a:solidFill>
                <a:schemeClr val="accent6">
                  <a:lumMod val="50000"/>
                </a:schemeClr>
              </a:solidFill>
            </a:endParaRPr>
          </a:p>
          <a:p>
            <a:r>
              <a:rPr lang="ar-SA" b="1" dirty="0" smtClean="0"/>
              <a:t>هو اختيار القائم علي اساس عدد من المعايير لبديل واحد من بديلين </a:t>
            </a:r>
            <a:endParaRPr lang="en-US" dirty="0" smtClean="0"/>
          </a:p>
          <a:p>
            <a:r>
              <a:rPr lang="ar-SA" b="1" dirty="0" smtClean="0"/>
              <a:t>ـــــــــــــــــــــــــــــــــــــــــــــــــــــــــــــــــــــــــــــــــــــــــــــــ</a:t>
            </a:r>
            <a:endParaRPr lang="en-US" dirty="0" smtClean="0"/>
          </a:p>
          <a:p>
            <a:pPr algn="ctr"/>
            <a:r>
              <a:rPr lang="ar-SA" b="1" u="sng" dirty="0" smtClean="0">
                <a:solidFill>
                  <a:schemeClr val="accent6">
                    <a:lumMod val="50000"/>
                  </a:schemeClr>
                </a:solidFill>
              </a:rPr>
              <a:t>الخرائط المعرفيه الالكترونية</a:t>
            </a:r>
            <a:endParaRPr lang="en-US" dirty="0" smtClean="0">
              <a:solidFill>
                <a:schemeClr val="accent6">
                  <a:lumMod val="50000"/>
                </a:schemeClr>
              </a:solidFill>
            </a:endParaRPr>
          </a:p>
          <a:p>
            <a:r>
              <a:rPr lang="ar-SA" b="1" dirty="0" smtClean="0"/>
              <a:t>عبارة عن رسومات تخطيطية تدل علي العلاقات بين المفاهيم</a:t>
            </a:r>
            <a:endParaRPr lang="en-US" dirty="0" smtClean="0"/>
          </a:p>
          <a:p>
            <a:endParaRPr lang="ar-SA" dirty="0"/>
          </a:p>
        </p:txBody>
      </p:sp>
    </p:spTree>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3" presetClass="entr" presetSubtype="1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2000"/>
                                        <p:tgtEl>
                                          <p:spTgt spid="3">
                                            <p:txEl>
                                              <p:pRg st="0" end="0"/>
                                            </p:txEl>
                                          </p:spTgt>
                                        </p:tgtEl>
                                      </p:cBhvr>
                                    </p:animEffect>
                                  </p:childTnLst>
                                </p:cTn>
                              </p:par>
                            </p:childTnLst>
                          </p:cTn>
                        </p:par>
                        <p:par>
                          <p:cTn id="12" fill="hold">
                            <p:stCondLst>
                              <p:cond delay="4000"/>
                            </p:stCondLst>
                            <p:childTnLst>
                              <p:par>
                                <p:cTn id="13" presetID="3" presetClass="entr" presetSubtype="10"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2000"/>
                                        <p:tgtEl>
                                          <p:spTgt spid="3">
                                            <p:txEl>
                                              <p:pRg st="1" end="1"/>
                                            </p:txEl>
                                          </p:spTgt>
                                        </p:tgtEl>
                                      </p:cBhvr>
                                    </p:animEffect>
                                  </p:childTnLst>
                                </p:cTn>
                              </p:par>
                            </p:childTnLst>
                          </p:cTn>
                        </p:par>
                        <p:par>
                          <p:cTn id="16" fill="hold">
                            <p:stCondLst>
                              <p:cond delay="6000"/>
                            </p:stCondLst>
                            <p:childTnLst>
                              <p:par>
                                <p:cTn id="17" presetID="3" presetClass="entr" presetSubtype="10" fill="hold"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2000"/>
                                        <p:tgtEl>
                                          <p:spTgt spid="3">
                                            <p:txEl>
                                              <p:pRg st="2" end="2"/>
                                            </p:txEl>
                                          </p:spTgt>
                                        </p:tgtEl>
                                      </p:cBhvr>
                                    </p:animEffect>
                                  </p:childTnLst>
                                </p:cTn>
                              </p:par>
                            </p:childTnLst>
                          </p:cTn>
                        </p:par>
                        <p:par>
                          <p:cTn id="20" fill="hold">
                            <p:stCondLst>
                              <p:cond delay="8000"/>
                            </p:stCondLst>
                            <p:childTnLst>
                              <p:par>
                                <p:cTn id="21" presetID="3" presetClass="entr" presetSubtype="1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2000"/>
                                        <p:tgtEl>
                                          <p:spTgt spid="3">
                                            <p:txEl>
                                              <p:pRg st="3" end="3"/>
                                            </p:txEl>
                                          </p:spTgt>
                                        </p:tgtEl>
                                      </p:cBhvr>
                                    </p:animEffect>
                                  </p:childTnLst>
                                </p:cTn>
                              </p:par>
                            </p:childTnLst>
                          </p:cTn>
                        </p:par>
                        <p:par>
                          <p:cTn id="24" fill="hold">
                            <p:stCondLst>
                              <p:cond delay="10000"/>
                            </p:stCondLst>
                            <p:childTnLst>
                              <p:par>
                                <p:cTn id="25" presetID="3" presetClass="entr" presetSubtype="10"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2000"/>
                                        <p:tgtEl>
                                          <p:spTgt spid="3">
                                            <p:txEl>
                                              <p:pRg st="4" end="4"/>
                                            </p:txEl>
                                          </p:spTgt>
                                        </p:tgtEl>
                                      </p:cBhvr>
                                    </p:animEffect>
                                  </p:childTnLst>
                                </p:cTn>
                              </p:par>
                            </p:childTnLst>
                          </p:cTn>
                        </p:par>
                        <p:par>
                          <p:cTn id="28" fill="hold">
                            <p:stCondLst>
                              <p:cond delay="12000"/>
                            </p:stCondLst>
                            <p:childTnLst>
                              <p:par>
                                <p:cTn id="29" presetID="3" presetClass="entr" presetSubtype="10"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linds(horizontal)">
                                      <p:cBhvr>
                                        <p:cTn id="31" dur="2000"/>
                                        <p:tgtEl>
                                          <p:spTgt spid="3">
                                            <p:txEl>
                                              <p:pRg st="5" end="5"/>
                                            </p:txEl>
                                          </p:spTgt>
                                        </p:tgtEl>
                                      </p:cBhvr>
                                    </p:animEffect>
                                  </p:childTnLst>
                                </p:cTn>
                              </p:par>
                            </p:childTnLst>
                          </p:cTn>
                        </p:par>
                        <p:par>
                          <p:cTn id="32" fill="hold">
                            <p:stCondLst>
                              <p:cond delay="14000"/>
                            </p:stCondLst>
                            <p:childTnLst>
                              <p:par>
                                <p:cTn id="33" presetID="3" presetClass="entr" presetSubtype="10" fill="hold"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linds(horizontal)">
                                      <p:cBhvr>
                                        <p:cTn id="3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052736"/>
            <a:ext cx="8229600" cy="1143000"/>
          </a:xfrm>
        </p:spPr>
        <p:txBody>
          <a:bodyPr/>
          <a:lstStyle/>
          <a:p>
            <a:r>
              <a:rPr lang="ar-EG" dirty="0" smtClean="0"/>
              <a:t>الفصل الثالث</a:t>
            </a:r>
            <a:endParaRPr lang="ar-EG" dirty="0"/>
          </a:p>
        </p:txBody>
      </p:sp>
      <p:sp>
        <p:nvSpPr>
          <p:cNvPr id="3" name="عنصر نائب للمحتوى 2"/>
          <p:cNvSpPr>
            <a:spLocks noGrp="1"/>
          </p:cNvSpPr>
          <p:nvPr>
            <p:ph idx="1"/>
          </p:nvPr>
        </p:nvSpPr>
        <p:spPr>
          <a:xfrm>
            <a:off x="2051720" y="3140968"/>
            <a:ext cx="4752528" cy="1180728"/>
          </a:xfrm>
        </p:spPr>
        <p:txBody>
          <a:bodyPr>
            <a:normAutofit fontScale="77500" lnSpcReduction="20000"/>
          </a:bodyPr>
          <a:lstStyle/>
          <a:p>
            <a:pPr algn="ctr"/>
            <a:r>
              <a:rPr lang="ar-EG" sz="5400" b="1" dirty="0" smtClean="0">
                <a:solidFill>
                  <a:srgbClr val="FFFF00"/>
                </a:solidFill>
              </a:rPr>
              <a:t>التدريس من اجل الابداع</a:t>
            </a:r>
            <a:endParaRPr lang="ar-EG" sz="5400" b="1" dirty="0">
              <a:solidFill>
                <a:srgbClr val="FFFF00"/>
              </a:solidFill>
            </a:endParaRPr>
          </a:p>
        </p:txBody>
      </p:sp>
    </p:spTree>
    <p:extLst>
      <p:ext uri="{BB962C8B-B14F-4D97-AF65-F5344CB8AC3E}">
        <p14:creationId xmlns:p14="http://schemas.microsoft.com/office/powerpoint/2010/main" xmlns="" val="601206688"/>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16" presetClass="entr" presetSubtype="21"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arn(inVertical)">
                                      <p:cBhvr>
                                        <p:cTn id="11"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rgbClr val="92D050"/>
                </a:solidFill>
              </a:rPr>
              <a:t>مفهوم الابداع والتدريس الابداعي</a:t>
            </a:r>
            <a:endParaRPr lang="ar-EG" dirty="0">
              <a:solidFill>
                <a:srgbClr val="92D050"/>
              </a:solidFill>
            </a:endParaRPr>
          </a:p>
        </p:txBody>
      </p:sp>
      <p:sp>
        <p:nvSpPr>
          <p:cNvPr id="3" name="عنصر نائب للمحتوى 2"/>
          <p:cNvSpPr>
            <a:spLocks noGrp="1"/>
          </p:cNvSpPr>
          <p:nvPr>
            <p:ph idx="1"/>
          </p:nvPr>
        </p:nvSpPr>
        <p:spPr/>
        <p:txBody>
          <a:bodyPr/>
          <a:lstStyle/>
          <a:p>
            <a:r>
              <a:rPr lang="ar-EG" dirty="0" smtClean="0">
                <a:solidFill>
                  <a:schemeClr val="accent3">
                    <a:lumMod val="40000"/>
                    <a:lumOff val="60000"/>
                  </a:schemeClr>
                </a:solidFill>
              </a:rPr>
              <a:t>هي القدرة علي إنتاج اشياء جديدة من عناصر قديمة ، وهذه القدرة تتسم بالطلاقة والمرونه والأصالة .</a:t>
            </a:r>
          </a:p>
          <a:p>
            <a:r>
              <a:rPr lang="ar-EG" dirty="0" smtClean="0">
                <a:solidFill>
                  <a:srgbClr val="FFFF00"/>
                </a:solidFill>
              </a:rPr>
              <a:t>هو القدرة علي تقديم تركيبات او تنظيمات جديدة.</a:t>
            </a:r>
          </a:p>
          <a:p>
            <a:r>
              <a:rPr lang="ar-EG" dirty="0" smtClean="0">
                <a:solidFill>
                  <a:schemeClr val="accent3">
                    <a:lumMod val="20000"/>
                    <a:lumOff val="80000"/>
                  </a:schemeClr>
                </a:solidFill>
              </a:rPr>
              <a:t>هو يقوم علي اساس الاستفادة الكاملة من الامكانات التعليمية المتوافرة وتوجيهها بما يتلاءم مع امكانات واستعدادات وقدرات المتعلمين بهدف وصولهم الي درجة التمكن في اقل وقت ممكن وباقل تكلفة مادية متاحة.</a:t>
            </a:r>
            <a:endParaRPr lang="ar-EG" dirty="0">
              <a:solidFill>
                <a:schemeClr val="accent3">
                  <a:lumMod val="20000"/>
                  <a:lumOff val="80000"/>
                </a:schemeClr>
              </a:solidFill>
            </a:endParaRPr>
          </a:p>
        </p:txBody>
      </p:sp>
    </p:spTree>
    <p:extLst>
      <p:ext uri="{BB962C8B-B14F-4D97-AF65-F5344CB8AC3E}">
        <p14:creationId xmlns:p14="http://schemas.microsoft.com/office/powerpoint/2010/main" xmlns="" val="1343073471"/>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31" presetClass="entr" presetSubtype="0"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5"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6" dur="2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7" dur="2000"/>
                                        <p:tgtEl>
                                          <p:spTgt spid="3">
                                            <p:txEl>
                                              <p:pRg st="0" end="0"/>
                                            </p:txEl>
                                          </p:spTgt>
                                        </p:tgtEl>
                                      </p:cBhvr>
                                    </p:animEffect>
                                  </p:childTnLst>
                                </p:cTn>
                              </p:par>
                            </p:childTnLst>
                          </p:cTn>
                        </p:par>
                        <p:par>
                          <p:cTn id="28" fill="hold">
                            <p:stCondLst>
                              <p:cond delay="4000"/>
                            </p:stCondLst>
                            <p:childTnLst>
                              <p:par>
                                <p:cTn id="29" presetID="31" presetClass="entr" presetSubtype="0" fill="hold" grpId="0" nodeType="after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p:cTn id="31"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2"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3" dur="2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4" dur="2000"/>
                                        <p:tgtEl>
                                          <p:spTgt spid="3">
                                            <p:txEl>
                                              <p:pRg st="1" end="1"/>
                                            </p:txEl>
                                          </p:spTgt>
                                        </p:tgtEl>
                                      </p:cBhvr>
                                    </p:animEffect>
                                  </p:childTnLst>
                                </p:cTn>
                              </p:par>
                            </p:childTnLst>
                          </p:cTn>
                        </p:par>
                        <p:par>
                          <p:cTn id="35" fill="hold">
                            <p:stCondLst>
                              <p:cond delay="6000"/>
                            </p:stCondLst>
                            <p:childTnLst>
                              <p:par>
                                <p:cTn id="36" presetID="31" presetClass="entr" presetSubtype="0" fill="hold" grpId="0" nodeType="after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 calcmode="lin" valueType="num">
                                      <p:cBhvr>
                                        <p:cTn id="38" dur="2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9"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0" dur="2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chemeClr val="bg1">
                    <a:lumMod val="95000"/>
                  </a:schemeClr>
                </a:solidFill>
              </a:rPr>
              <a:t>العوامل المحفزة للإبداع</a:t>
            </a:r>
            <a:endParaRPr lang="ar-EG" dirty="0">
              <a:solidFill>
                <a:schemeClr val="bg1">
                  <a:lumMod val="95000"/>
                </a:schemeClr>
              </a:solidFill>
            </a:endParaRPr>
          </a:p>
        </p:txBody>
      </p:sp>
      <p:sp>
        <p:nvSpPr>
          <p:cNvPr id="3" name="عنصر نائب للمحتوى 2"/>
          <p:cNvSpPr>
            <a:spLocks noGrp="1"/>
          </p:cNvSpPr>
          <p:nvPr>
            <p:ph idx="1"/>
          </p:nvPr>
        </p:nvSpPr>
        <p:spPr/>
        <p:txBody>
          <a:bodyPr/>
          <a:lstStyle/>
          <a:p>
            <a:r>
              <a:rPr lang="ar-EG" dirty="0" smtClean="0">
                <a:solidFill>
                  <a:schemeClr val="accent2">
                    <a:lumMod val="75000"/>
                  </a:schemeClr>
                </a:solidFill>
              </a:rPr>
              <a:t>توفير المواقف مفتوحة النهاية</a:t>
            </a:r>
          </a:p>
          <a:p>
            <a:r>
              <a:rPr lang="ar-EG" dirty="0" smtClean="0">
                <a:solidFill>
                  <a:schemeClr val="accent2">
                    <a:lumMod val="75000"/>
                  </a:schemeClr>
                </a:solidFill>
              </a:rPr>
              <a:t>توفير الخبرات التي تشجع علي طرح اكبر قدر من الاسئلة</a:t>
            </a:r>
          </a:p>
          <a:p>
            <a:r>
              <a:rPr lang="ar-EG" dirty="0" smtClean="0">
                <a:solidFill>
                  <a:schemeClr val="accent2">
                    <a:lumMod val="75000"/>
                  </a:schemeClr>
                </a:solidFill>
              </a:rPr>
              <a:t>الاستقلالية العقلية للفرد</a:t>
            </a:r>
          </a:p>
          <a:p>
            <a:r>
              <a:rPr lang="ar-EG" dirty="0" smtClean="0">
                <a:solidFill>
                  <a:schemeClr val="accent2">
                    <a:lumMod val="75000"/>
                  </a:schemeClr>
                </a:solidFill>
              </a:rPr>
              <a:t>التركيز علي اهمية المبادرات الشخصية في الاكتشاف والملاحظة</a:t>
            </a:r>
          </a:p>
          <a:p>
            <a:r>
              <a:rPr lang="ar-EG" dirty="0" smtClean="0">
                <a:solidFill>
                  <a:schemeClr val="accent2">
                    <a:lumMod val="75000"/>
                  </a:schemeClr>
                </a:solidFill>
              </a:rPr>
              <a:t>توفير البيئة الاكثر جذبا وتوفيرا للدافعية الذاتية</a:t>
            </a:r>
            <a:endParaRPr lang="ar-EG" dirty="0">
              <a:solidFill>
                <a:schemeClr val="accent2">
                  <a:lumMod val="75000"/>
                </a:schemeClr>
              </a:solidFill>
            </a:endParaRPr>
          </a:p>
        </p:txBody>
      </p:sp>
    </p:spTree>
    <p:extLst>
      <p:ext uri="{BB962C8B-B14F-4D97-AF65-F5344CB8AC3E}">
        <p14:creationId xmlns:p14="http://schemas.microsoft.com/office/powerpoint/2010/main" xmlns="" val="760462343"/>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par>
                          <p:cTn id="11" fill="hold">
                            <p:stCondLst>
                              <p:cond delay="2000"/>
                            </p:stCondLst>
                            <p:childTnLst>
                              <p:par>
                                <p:cTn id="12" presetID="3" presetClass="entr" presetSubtype="1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linds(horizontal)">
                                      <p:cBhvr>
                                        <p:cTn id="14" dur="2000"/>
                                        <p:tgtEl>
                                          <p:spTgt spid="3">
                                            <p:txEl>
                                              <p:pRg st="0" end="0"/>
                                            </p:txEl>
                                          </p:spTgt>
                                        </p:tgtEl>
                                      </p:cBhvr>
                                    </p:animEffect>
                                  </p:childTnLst>
                                </p:cTn>
                              </p:par>
                            </p:childTnLst>
                          </p:cTn>
                        </p:par>
                        <p:par>
                          <p:cTn id="15" fill="hold">
                            <p:stCondLst>
                              <p:cond delay="4000"/>
                            </p:stCondLst>
                            <p:childTnLst>
                              <p:par>
                                <p:cTn id="16" presetID="3" presetClass="entr" presetSubtype="1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linds(horizontal)">
                                      <p:cBhvr>
                                        <p:cTn id="18" dur="2000"/>
                                        <p:tgtEl>
                                          <p:spTgt spid="3">
                                            <p:txEl>
                                              <p:pRg st="1" end="1"/>
                                            </p:txEl>
                                          </p:spTgt>
                                        </p:tgtEl>
                                      </p:cBhvr>
                                    </p:animEffect>
                                  </p:childTnLst>
                                </p:cTn>
                              </p:par>
                            </p:childTnLst>
                          </p:cTn>
                        </p:par>
                        <p:par>
                          <p:cTn id="19" fill="hold">
                            <p:stCondLst>
                              <p:cond delay="6000"/>
                            </p:stCondLst>
                            <p:childTnLst>
                              <p:par>
                                <p:cTn id="20" presetID="3" presetClass="entr" presetSubtype="10"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2000"/>
                                        <p:tgtEl>
                                          <p:spTgt spid="3">
                                            <p:txEl>
                                              <p:pRg st="2" end="2"/>
                                            </p:txEl>
                                          </p:spTgt>
                                        </p:tgtEl>
                                      </p:cBhvr>
                                    </p:animEffect>
                                  </p:childTnLst>
                                </p:cTn>
                              </p:par>
                            </p:childTnLst>
                          </p:cTn>
                        </p:par>
                        <p:par>
                          <p:cTn id="23" fill="hold">
                            <p:stCondLst>
                              <p:cond delay="8000"/>
                            </p:stCondLst>
                            <p:childTnLst>
                              <p:par>
                                <p:cTn id="24" presetID="3" presetClass="entr" presetSubtype="10"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2000"/>
                                        <p:tgtEl>
                                          <p:spTgt spid="3">
                                            <p:txEl>
                                              <p:pRg st="3" end="3"/>
                                            </p:txEl>
                                          </p:spTgt>
                                        </p:tgtEl>
                                      </p:cBhvr>
                                    </p:animEffect>
                                  </p:childTnLst>
                                </p:cTn>
                              </p:par>
                            </p:childTnLst>
                          </p:cTn>
                        </p:par>
                        <p:par>
                          <p:cTn id="27" fill="hold">
                            <p:stCondLst>
                              <p:cond delay="10000"/>
                            </p:stCondLst>
                            <p:childTnLst>
                              <p:par>
                                <p:cTn id="28" presetID="3" presetClass="entr" presetSubtype="10" fill="hold" grpId="0" nodeType="after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blinds(horizontal)">
                                      <p:cBhvr>
                                        <p:cTn id="3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chemeClr val="accent5">
                    <a:lumMod val="40000"/>
                    <a:lumOff val="60000"/>
                  </a:schemeClr>
                </a:solidFill>
              </a:rPr>
              <a:t>الصفات التي ينبغي ان تتوفر في المعلم المبدع</a:t>
            </a:r>
            <a:endParaRPr lang="ar-EG" dirty="0">
              <a:solidFill>
                <a:schemeClr val="accent5">
                  <a:lumMod val="40000"/>
                  <a:lumOff val="60000"/>
                </a:schemeClr>
              </a:solidFill>
            </a:endParaRPr>
          </a:p>
        </p:txBody>
      </p:sp>
      <p:sp>
        <p:nvSpPr>
          <p:cNvPr id="3" name="عنصر نائب للمحتوى 2"/>
          <p:cNvSpPr>
            <a:spLocks noGrp="1"/>
          </p:cNvSpPr>
          <p:nvPr>
            <p:ph idx="1"/>
          </p:nvPr>
        </p:nvSpPr>
        <p:spPr/>
        <p:txBody>
          <a:bodyPr>
            <a:normAutofit fontScale="92500" lnSpcReduction="10000"/>
          </a:bodyPr>
          <a:lstStyle/>
          <a:p>
            <a:r>
              <a:rPr lang="ar-EG" dirty="0" smtClean="0"/>
              <a:t>تشجع الاختلاف البناء</a:t>
            </a:r>
          </a:p>
          <a:p>
            <a:r>
              <a:rPr lang="ar-EG" dirty="0" smtClean="0"/>
              <a:t>تعريف المتعلم بقيمة مواهبة وابداعاته</a:t>
            </a:r>
          </a:p>
          <a:p>
            <a:r>
              <a:rPr lang="ar-EG" dirty="0" smtClean="0"/>
              <a:t>تقبل اوجه القصور</a:t>
            </a:r>
          </a:p>
          <a:p>
            <a:r>
              <a:rPr lang="ar-EG" dirty="0" smtClean="0"/>
              <a:t>تنمية المهارات الابداعية</a:t>
            </a:r>
          </a:p>
          <a:p>
            <a:r>
              <a:rPr lang="ar-EG" dirty="0" smtClean="0"/>
              <a:t>تنمية القيم والدوافع وتخفيف الاحساس بالعزلة والقلق</a:t>
            </a:r>
          </a:p>
          <a:p>
            <a:r>
              <a:rPr lang="ar-EG" dirty="0" smtClean="0"/>
              <a:t>القدرة علي حل المشكلات والثقة بالنفس وتقدير ذاته</a:t>
            </a:r>
          </a:p>
          <a:p>
            <a:r>
              <a:rPr lang="ar-EG" dirty="0" smtClean="0"/>
              <a:t>يتأنى في اصدار الاحكام</a:t>
            </a:r>
          </a:p>
          <a:p>
            <a:r>
              <a:rPr lang="ar-EG" dirty="0" smtClean="0"/>
              <a:t>ان يكون علي يقين بان الامر الهام ليس تكديس المعارف بل طريقة الحصول عليها</a:t>
            </a:r>
          </a:p>
          <a:p>
            <a:endParaRPr lang="ar-EG" dirty="0"/>
          </a:p>
        </p:txBody>
      </p:sp>
    </p:spTree>
    <p:extLst>
      <p:ext uri="{BB962C8B-B14F-4D97-AF65-F5344CB8AC3E}">
        <p14:creationId xmlns:p14="http://schemas.microsoft.com/office/powerpoint/2010/main" xmlns="" val="55470201"/>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45"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anim calcmode="lin" valueType="num">
                                      <p:cBhvr>
                                        <p:cTn id="14"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5"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6" fill="hold">
                            <p:stCondLst>
                              <p:cond delay="2500"/>
                            </p:stCondLst>
                            <p:childTnLst>
                              <p:par>
                                <p:cTn id="17" presetID="45"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22" fill="hold">
                            <p:stCondLst>
                              <p:cond delay="4500"/>
                            </p:stCondLst>
                            <p:childTnLst>
                              <p:par>
                                <p:cTn id="23" presetID="45"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2000"/>
                                        <p:tgtEl>
                                          <p:spTgt spid="3">
                                            <p:txEl>
                                              <p:pRg st="2" end="2"/>
                                            </p:txEl>
                                          </p:spTgt>
                                        </p:tgtEl>
                                      </p:cBhvr>
                                    </p:animEffect>
                                    <p:anim calcmode="lin" valueType="num">
                                      <p:cBhvr>
                                        <p:cTn id="26"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7"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par>
                          <p:cTn id="28" fill="hold">
                            <p:stCondLst>
                              <p:cond delay="6500"/>
                            </p:stCondLst>
                            <p:childTnLst>
                              <p:par>
                                <p:cTn id="29" presetID="45" presetClass="entr" presetSubtype="0" fill="hold" grpId="0" nodeType="after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2000"/>
                                        <p:tgtEl>
                                          <p:spTgt spid="3">
                                            <p:txEl>
                                              <p:pRg st="3" end="3"/>
                                            </p:txEl>
                                          </p:spTgt>
                                        </p:tgtEl>
                                      </p:cBhvr>
                                    </p:animEffect>
                                    <p:anim calcmode="lin" valueType="num">
                                      <p:cBhvr>
                                        <p:cTn id="32"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3"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par>
                          <p:cTn id="34" fill="hold">
                            <p:stCondLst>
                              <p:cond delay="8500"/>
                            </p:stCondLst>
                            <p:childTnLst>
                              <p:par>
                                <p:cTn id="35" presetID="45" presetClass="entr" presetSubtype="0" fill="hold" grpId="0" nodeType="after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2000"/>
                                        <p:tgtEl>
                                          <p:spTgt spid="3">
                                            <p:txEl>
                                              <p:pRg st="4" end="4"/>
                                            </p:txEl>
                                          </p:spTgt>
                                        </p:tgtEl>
                                      </p:cBhvr>
                                    </p:animEffect>
                                    <p:anim calcmode="lin" valueType="num">
                                      <p:cBhvr>
                                        <p:cTn id="38"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9"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par>
                          <p:cTn id="40" fill="hold">
                            <p:stCondLst>
                              <p:cond delay="10500"/>
                            </p:stCondLst>
                            <p:childTnLst>
                              <p:par>
                                <p:cTn id="41" presetID="45" presetClass="entr" presetSubtype="0" fill="hold" grpId="0" nodeType="after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2000"/>
                                        <p:tgtEl>
                                          <p:spTgt spid="3">
                                            <p:txEl>
                                              <p:pRg st="5" end="5"/>
                                            </p:txEl>
                                          </p:spTgt>
                                        </p:tgtEl>
                                      </p:cBhvr>
                                    </p:animEffect>
                                    <p:anim calcmode="lin" valueType="num">
                                      <p:cBhvr>
                                        <p:cTn id="44"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par>
                          <p:cTn id="46" fill="hold">
                            <p:stCondLst>
                              <p:cond delay="12500"/>
                            </p:stCondLst>
                            <p:childTnLst>
                              <p:par>
                                <p:cTn id="47" presetID="45" presetClass="entr" presetSubtype="0" fill="hold" grpId="0" nodeType="after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000"/>
                                        <p:tgtEl>
                                          <p:spTgt spid="3">
                                            <p:txEl>
                                              <p:pRg st="6" end="6"/>
                                            </p:txEl>
                                          </p:spTgt>
                                        </p:tgtEl>
                                      </p:cBhvr>
                                    </p:animEffect>
                                    <p:anim calcmode="lin" valueType="num">
                                      <p:cBhvr>
                                        <p:cTn id="50"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par>
                          <p:cTn id="52" fill="hold">
                            <p:stCondLst>
                              <p:cond delay="14500"/>
                            </p:stCondLst>
                            <p:childTnLst>
                              <p:par>
                                <p:cTn id="53" presetID="45" presetClass="entr" presetSubtype="0" fill="hold" grpId="0" nodeType="after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Effect transition="in" filter="fade">
                                      <p:cBhvr>
                                        <p:cTn id="55" dur="2000"/>
                                        <p:tgtEl>
                                          <p:spTgt spid="3">
                                            <p:txEl>
                                              <p:pRg st="7" end="7"/>
                                            </p:txEl>
                                          </p:spTgt>
                                        </p:tgtEl>
                                      </p:cBhvr>
                                    </p:animEffect>
                                    <p:anim calcmode="lin" valueType="num">
                                      <p:cBhvr>
                                        <p:cTn id="56"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7"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EG" dirty="0" smtClean="0">
                <a:solidFill>
                  <a:schemeClr val="accent6">
                    <a:lumMod val="50000"/>
                  </a:schemeClr>
                </a:solidFill>
              </a:rPr>
              <a:t>معوقات الابداع</a:t>
            </a:r>
            <a:endParaRPr lang="ar-EG" dirty="0">
              <a:solidFill>
                <a:schemeClr val="accent6">
                  <a:lumMod val="50000"/>
                </a:schemeClr>
              </a:solidFill>
            </a:endParaRPr>
          </a:p>
        </p:txBody>
      </p:sp>
      <p:sp>
        <p:nvSpPr>
          <p:cNvPr id="3" name="عنصر نائب للمحتوى 2"/>
          <p:cNvSpPr>
            <a:spLocks noGrp="1"/>
          </p:cNvSpPr>
          <p:nvPr>
            <p:ph idx="1"/>
          </p:nvPr>
        </p:nvSpPr>
        <p:spPr/>
        <p:txBody>
          <a:bodyPr/>
          <a:lstStyle/>
          <a:p>
            <a:r>
              <a:rPr lang="ar-EG" dirty="0" smtClean="0">
                <a:solidFill>
                  <a:srgbClr val="FF0000"/>
                </a:solidFill>
              </a:rPr>
              <a:t>ضعف الثقة بالنفس</a:t>
            </a:r>
          </a:p>
          <a:p>
            <a:r>
              <a:rPr lang="ar-EG" dirty="0" smtClean="0">
                <a:solidFill>
                  <a:srgbClr val="FF0000"/>
                </a:solidFill>
              </a:rPr>
              <a:t>الحماس المفرط والرغبة والاندفاع الي تحقيق النجاحات</a:t>
            </a:r>
          </a:p>
          <a:p>
            <a:r>
              <a:rPr lang="ar-EG" dirty="0" smtClean="0">
                <a:solidFill>
                  <a:srgbClr val="FF0000"/>
                </a:solidFill>
              </a:rPr>
              <a:t>التفكير النمطي</a:t>
            </a:r>
          </a:p>
          <a:p>
            <a:r>
              <a:rPr lang="ar-EG" dirty="0" smtClean="0">
                <a:solidFill>
                  <a:srgbClr val="FF0000"/>
                </a:solidFill>
              </a:rPr>
              <a:t>تدني مستوي الحساسية للشخص او الشعور بالعجز</a:t>
            </a:r>
          </a:p>
          <a:p>
            <a:r>
              <a:rPr lang="ar-EG" dirty="0" smtClean="0">
                <a:solidFill>
                  <a:srgbClr val="FF0000"/>
                </a:solidFill>
              </a:rPr>
              <a:t>مقاومة التغير والافكار الجديدة </a:t>
            </a:r>
          </a:p>
          <a:p>
            <a:r>
              <a:rPr lang="ar-EG" dirty="0" smtClean="0">
                <a:solidFill>
                  <a:srgbClr val="FF0000"/>
                </a:solidFill>
              </a:rPr>
              <a:t>عدم توافر المكان وعدم توفر الدعم المادي</a:t>
            </a:r>
          </a:p>
          <a:p>
            <a:r>
              <a:rPr lang="ar-EG" dirty="0" smtClean="0">
                <a:solidFill>
                  <a:srgbClr val="FF0000"/>
                </a:solidFill>
              </a:rPr>
              <a:t>عدم القدرة علي تأصيل الافكار</a:t>
            </a:r>
            <a:endParaRPr lang="ar-EG" dirty="0">
              <a:solidFill>
                <a:srgbClr val="FF0000"/>
              </a:solidFill>
            </a:endParaRPr>
          </a:p>
        </p:txBody>
      </p:sp>
    </p:spTree>
    <p:extLst>
      <p:ext uri="{BB962C8B-B14F-4D97-AF65-F5344CB8AC3E}">
        <p14:creationId xmlns:p14="http://schemas.microsoft.com/office/powerpoint/2010/main" xmlns="" val="23835835"/>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13" dur="500"/>
                                        <p:tgtEl>
                                          <p:spTgt spid="3">
                                            <p:txEl>
                                              <p:pRg st="0" end="0"/>
                                            </p:txEl>
                                          </p:spTgt>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8" dur="500"/>
                                        <p:tgtEl>
                                          <p:spTgt spid="3">
                                            <p:txEl>
                                              <p:pRg st="1" end="1"/>
                                            </p:txEl>
                                          </p:spTgt>
                                        </p:tgtEl>
                                      </p:cBhvr>
                                    </p:animEffect>
                                  </p:childTnLst>
                                </p:cTn>
                              </p:par>
                            </p:childTnLst>
                          </p:cTn>
                        </p:par>
                        <p:par>
                          <p:cTn id="19" fill="hold">
                            <p:stCondLst>
                              <p:cond delay="1500"/>
                            </p:stCondLst>
                            <p:childTnLst>
                              <p:par>
                                <p:cTn id="20" presetID="1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23" dur="500"/>
                                        <p:tgtEl>
                                          <p:spTgt spid="3">
                                            <p:txEl>
                                              <p:pRg st="2" end="2"/>
                                            </p:txEl>
                                          </p:spTgt>
                                        </p:tgtEl>
                                      </p:cBhvr>
                                    </p:animEffect>
                                  </p:childTnLst>
                                </p:cTn>
                              </p:par>
                            </p:childTnLst>
                          </p:cTn>
                        </p:par>
                        <p:par>
                          <p:cTn id="24" fill="hold">
                            <p:stCondLst>
                              <p:cond delay="2000"/>
                            </p:stCondLst>
                            <p:childTnLst>
                              <p:par>
                                <p:cTn id="25" presetID="1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8" dur="500"/>
                                        <p:tgtEl>
                                          <p:spTgt spid="3">
                                            <p:txEl>
                                              <p:pRg st="3" end="3"/>
                                            </p:txEl>
                                          </p:spTgt>
                                        </p:tgtEl>
                                      </p:cBhvr>
                                    </p:animEffect>
                                  </p:childTnLst>
                                </p:cTn>
                              </p:par>
                            </p:childTnLst>
                          </p:cTn>
                        </p:par>
                        <p:par>
                          <p:cTn id="29" fill="hold">
                            <p:stCondLst>
                              <p:cond delay="2500"/>
                            </p:stCondLst>
                            <p:childTnLst>
                              <p:par>
                                <p:cTn id="30" presetID="1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500"/>
                                        <p:tgtEl>
                                          <p:spTgt spid="3">
                                            <p:txEl>
                                              <p:pRg st="4" end="4"/>
                                            </p:txEl>
                                          </p:spTgt>
                                        </p:tgtEl>
                                        <p:attrNameLst>
                                          <p:attrName>ppt_y</p:attrName>
                                        </p:attrNameLst>
                                      </p:cBhvr>
                                      <p:tavLst>
                                        <p:tav tm="0">
                                          <p:val>
                                            <p:strVal val="#ppt_y+#ppt_h*1.125000"/>
                                          </p:val>
                                        </p:tav>
                                        <p:tav tm="100000">
                                          <p:val>
                                            <p:strVal val="#ppt_y"/>
                                          </p:val>
                                        </p:tav>
                                      </p:tavLst>
                                    </p:anim>
                                    <p:animEffect transition="in" filter="wipe(up)">
                                      <p:cBhvr>
                                        <p:cTn id="33" dur="500"/>
                                        <p:tgtEl>
                                          <p:spTgt spid="3">
                                            <p:txEl>
                                              <p:pRg st="4" end="4"/>
                                            </p:txEl>
                                          </p:spTgt>
                                        </p:tgtEl>
                                      </p:cBhvr>
                                    </p:animEffect>
                                  </p:childTnLst>
                                </p:cTn>
                              </p:par>
                            </p:childTnLst>
                          </p:cTn>
                        </p:par>
                        <p:par>
                          <p:cTn id="34" fill="hold">
                            <p:stCondLst>
                              <p:cond delay="3000"/>
                            </p:stCondLst>
                            <p:childTnLst>
                              <p:par>
                                <p:cTn id="35" presetID="1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p:tgtEl>
                                          <p:spTgt spid="3">
                                            <p:txEl>
                                              <p:pRg st="5" end="5"/>
                                            </p:txEl>
                                          </p:spTgt>
                                        </p:tgtEl>
                                        <p:attrNameLst>
                                          <p:attrName>ppt_y</p:attrName>
                                        </p:attrNameLst>
                                      </p:cBhvr>
                                      <p:tavLst>
                                        <p:tav tm="0">
                                          <p:val>
                                            <p:strVal val="#ppt_y+#ppt_h*1.125000"/>
                                          </p:val>
                                        </p:tav>
                                        <p:tav tm="100000">
                                          <p:val>
                                            <p:strVal val="#ppt_y"/>
                                          </p:val>
                                        </p:tav>
                                      </p:tavLst>
                                    </p:anim>
                                    <p:animEffect transition="in" filter="wipe(up)">
                                      <p:cBhvr>
                                        <p:cTn id="38" dur="500"/>
                                        <p:tgtEl>
                                          <p:spTgt spid="3">
                                            <p:txEl>
                                              <p:pRg st="5" end="5"/>
                                            </p:txEl>
                                          </p:spTgt>
                                        </p:tgtEl>
                                      </p:cBhvr>
                                    </p:animEffect>
                                  </p:childTnLst>
                                </p:cTn>
                              </p:par>
                            </p:childTnLst>
                          </p:cTn>
                        </p:par>
                        <p:par>
                          <p:cTn id="39" fill="hold">
                            <p:stCondLst>
                              <p:cond delay="3500"/>
                            </p:stCondLst>
                            <p:childTnLst>
                              <p:par>
                                <p:cTn id="40" presetID="1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500"/>
                                        <p:tgtEl>
                                          <p:spTgt spid="3">
                                            <p:txEl>
                                              <p:pRg st="6" end="6"/>
                                            </p:txEl>
                                          </p:spTgt>
                                        </p:tgtEl>
                                        <p:attrNameLst>
                                          <p:attrName>ppt_y</p:attrName>
                                        </p:attrNameLst>
                                      </p:cBhvr>
                                      <p:tavLst>
                                        <p:tav tm="0">
                                          <p:val>
                                            <p:strVal val="#ppt_y+#ppt_h*1.125000"/>
                                          </p:val>
                                        </p:tav>
                                        <p:tav tm="100000">
                                          <p:val>
                                            <p:strVal val="#ppt_y"/>
                                          </p:val>
                                        </p:tav>
                                      </p:tavLst>
                                    </p:anim>
                                    <p:animEffect transition="in" filter="wipe(up)">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50106"/>
          </a:xfrm>
        </p:spPr>
        <p:txBody>
          <a:bodyPr/>
          <a:lstStyle/>
          <a:p>
            <a:r>
              <a:rPr lang="ar-EG" dirty="0" smtClean="0">
                <a:solidFill>
                  <a:schemeClr val="accent2">
                    <a:lumMod val="20000"/>
                    <a:lumOff val="80000"/>
                  </a:schemeClr>
                </a:solidFill>
              </a:rPr>
              <a:t>خصائص التعليم الابداعي</a:t>
            </a:r>
            <a:endParaRPr lang="ar-EG" dirty="0">
              <a:solidFill>
                <a:schemeClr val="accent2">
                  <a:lumMod val="20000"/>
                  <a:lumOff val="80000"/>
                </a:schemeClr>
              </a:solidFill>
            </a:endParaRPr>
          </a:p>
        </p:txBody>
      </p:sp>
      <p:sp>
        <p:nvSpPr>
          <p:cNvPr id="3" name="عنصر نائب للمحتوى 2"/>
          <p:cNvSpPr>
            <a:spLocks noGrp="1"/>
          </p:cNvSpPr>
          <p:nvPr>
            <p:ph idx="1"/>
          </p:nvPr>
        </p:nvSpPr>
        <p:spPr>
          <a:xfrm>
            <a:off x="467544" y="1196752"/>
            <a:ext cx="8229600" cy="5145435"/>
          </a:xfrm>
        </p:spPr>
        <p:txBody>
          <a:bodyPr>
            <a:normAutofit fontScale="92500" lnSpcReduction="20000"/>
          </a:bodyPr>
          <a:lstStyle/>
          <a:p>
            <a:r>
              <a:rPr lang="ar-EG" dirty="0" smtClean="0">
                <a:solidFill>
                  <a:schemeClr val="accent6">
                    <a:lumMod val="50000"/>
                  </a:schemeClr>
                </a:solidFill>
              </a:rPr>
              <a:t>ذو معني اي يكون متوازن حتي لا يطغي جانب علي جانب اخر بحيث يرتبط بحاجات المتعلمين </a:t>
            </a:r>
            <a:r>
              <a:rPr lang="ar-EG" dirty="0">
                <a:solidFill>
                  <a:schemeClr val="accent6">
                    <a:lumMod val="50000"/>
                  </a:schemeClr>
                </a:solidFill>
              </a:rPr>
              <a:t>الحقيقية ( الجسمية ، عقلية ، انفعاليه ، اجتماعية </a:t>
            </a:r>
            <a:r>
              <a:rPr lang="ar-EG" dirty="0" smtClean="0">
                <a:solidFill>
                  <a:schemeClr val="accent6">
                    <a:lumMod val="50000"/>
                  </a:schemeClr>
                </a:solidFill>
              </a:rPr>
              <a:t>)</a:t>
            </a:r>
          </a:p>
          <a:p>
            <a:pPr marL="0" indent="0">
              <a:buNone/>
            </a:pPr>
            <a:r>
              <a:rPr lang="ar-EG" dirty="0" smtClean="0">
                <a:solidFill>
                  <a:schemeClr val="accent6">
                    <a:lumMod val="50000"/>
                  </a:schemeClr>
                </a:solidFill>
              </a:rPr>
              <a:t>القائم علي الخبرة حيث لا تكون اعلي من مستوي المتعلم او اقل من مستواه</a:t>
            </a:r>
          </a:p>
          <a:p>
            <a:r>
              <a:rPr lang="ar-EG" dirty="0" smtClean="0">
                <a:solidFill>
                  <a:schemeClr val="accent6">
                    <a:lumMod val="50000"/>
                  </a:schemeClr>
                </a:solidFill>
              </a:rPr>
              <a:t>يهدف الي تنمية التفكير الابداعي للطلاب</a:t>
            </a:r>
          </a:p>
          <a:p>
            <a:r>
              <a:rPr lang="ar-EG" dirty="0" smtClean="0">
                <a:solidFill>
                  <a:schemeClr val="accent6">
                    <a:lumMod val="50000"/>
                  </a:schemeClr>
                </a:solidFill>
              </a:rPr>
              <a:t>يهدف لتعلم معلومات ومهارات واتجاهات وقيم قابلة للبقاء والاحتفاظ بها للاستفادة بها في المستقبل </a:t>
            </a:r>
          </a:p>
          <a:p>
            <a:r>
              <a:rPr lang="ar-EG" dirty="0" smtClean="0">
                <a:solidFill>
                  <a:schemeClr val="accent6">
                    <a:lumMod val="50000"/>
                  </a:schemeClr>
                </a:solidFill>
              </a:rPr>
              <a:t>يكون المتعلم محورا للعملية التعليمية</a:t>
            </a:r>
          </a:p>
          <a:p>
            <a:r>
              <a:rPr lang="ar-EG" dirty="0" smtClean="0">
                <a:solidFill>
                  <a:schemeClr val="accent6">
                    <a:lumMod val="50000"/>
                  </a:schemeClr>
                </a:solidFill>
              </a:rPr>
              <a:t>يهتم بالجانب التطبيقي </a:t>
            </a:r>
          </a:p>
          <a:p>
            <a:r>
              <a:rPr lang="ar-EG" dirty="0" smtClean="0">
                <a:solidFill>
                  <a:schemeClr val="accent6">
                    <a:lumMod val="50000"/>
                  </a:schemeClr>
                </a:solidFill>
              </a:rPr>
              <a:t>يمكن قياسه وملاحظته وتقويمه</a:t>
            </a:r>
            <a:endParaRPr lang="ar-EG" dirty="0">
              <a:solidFill>
                <a:schemeClr val="accent6">
                  <a:lumMod val="50000"/>
                </a:schemeClr>
              </a:solidFill>
            </a:endParaRPr>
          </a:p>
        </p:txBody>
      </p:sp>
    </p:spTree>
    <p:extLst>
      <p:ext uri="{BB962C8B-B14F-4D97-AF65-F5344CB8AC3E}">
        <p14:creationId xmlns:p14="http://schemas.microsoft.com/office/powerpoint/2010/main" xmlns="" val="1170505286"/>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2" presetClass="entr" presetSubtype="4" fill="hold"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2" fill="hold">
                            <p:stCondLst>
                              <p:cond delay="1500"/>
                            </p:stCondLst>
                            <p:childTnLst>
                              <p:par>
                                <p:cTn id="23" presetID="16" presetClass="entr" presetSubtype="21" fill="hold"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barn(inVertical)">
                                      <p:cBhvr>
                                        <p:cTn id="25" dur="500"/>
                                        <p:tgtEl>
                                          <p:spTgt spid="3">
                                            <p:txEl>
                                              <p:pRg st="3" end="3"/>
                                            </p:txEl>
                                          </p:spTgt>
                                        </p:tgtEl>
                                      </p:cBhvr>
                                    </p:animEffect>
                                  </p:childTnLst>
                                </p:cTn>
                              </p:par>
                            </p:childTnLst>
                          </p:cTn>
                        </p:par>
                        <p:par>
                          <p:cTn id="26" fill="hold">
                            <p:stCondLst>
                              <p:cond delay="2000"/>
                            </p:stCondLst>
                            <p:childTnLst>
                              <p:par>
                                <p:cTn id="27" presetID="2" presetClass="entr" presetSubtype="4" fill="hold" nodeType="after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1" fill="hold">
                            <p:stCondLst>
                              <p:cond delay="2500"/>
                            </p:stCondLst>
                            <p:childTnLst>
                              <p:par>
                                <p:cTn id="32" presetID="6" presetClass="entr" presetSubtype="16" fill="hold"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circle(in)">
                                      <p:cBhvr>
                                        <p:cTn id="34" dur="2000"/>
                                        <p:tgtEl>
                                          <p:spTgt spid="3">
                                            <p:txEl>
                                              <p:pRg st="5" end="5"/>
                                            </p:txEl>
                                          </p:spTgt>
                                        </p:tgtEl>
                                      </p:cBhvr>
                                    </p:animEffect>
                                  </p:childTnLst>
                                </p:cTn>
                              </p:par>
                            </p:childTnLst>
                          </p:cTn>
                        </p:par>
                        <p:par>
                          <p:cTn id="35" fill="hold">
                            <p:stCondLst>
                              <p:cond delay="4500"/>
                            </p:stCondLst>
                            <p:childTnLst>
                              <p:par>
                                <p:cTn id="36" presetID="2" presetClass="entr" presetSubtype="4" fill="hold" nodeType="after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 calcmode="lin" valueType="num">
                                      <p:cBhvr additive="base">
                                        <p:cTn id="3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922114"/>
          </a:xfrm>
        </p:spPr>
        <p:txBody>
          <a:bodyPr/>
          <a:lstStyle/>
          <a:p>
            <a:r>
              <a:rPr lang="ar-EG" dirty="0" smtClean="0">
                <a:solidFill>
                  <a:srgbClr val="FFFF00"/>
                </a:solidFill>
              </a:rPr>
              <a:t>مهارات التدريس الابداعي</a:t>
            </a:r>
            <a:endParaRPr lang="ar-EG" dirty="0">
              <a:solidFill>
                <a:srgbClr val="FFFF00"/>
              </a:solidFill>
            </a:endParaRPr>
          </a:p>
        </p:txBody>
      </p:sp>
      <p:sp>
        <p:nvSpPr>
          <p:cNvPr id="3" name="عنصر نائب للمحتوى 2"/>
          <p:cNvSpPr>
            <a:spLocks noGrp="1"/>
          </p:cNvSpPr>
          <p:nvPr>
            <p:ph idx="1"/>
          </p:nvPr>
        </p:nvSpPr>
        <p:spPr/>
        <p:txBody>
          <a:bodyPr/>
          <a:lstStyle/>
          <a:p>
            <a:pPr>
              <a:buFont typeface="Wingdings" pitchFamily="2" charset="2"/>
              <a:buChar char="v"/>
            </a:pPr>
            <a:r>
              <a:rPr lang="ar-EG" dirty="0" smtClean="0"/>
              <a:t> </a:t>
            </a:r>
            <a:r>
              <a:rPr lang="ar-EG" dirty="0" smtClean="0"/>
              <a:t>الطــــــــلاقة</a:t>
            </a:r>
            <a:endParaRPr lang="ar-EG" dirty="0" smtClean="0"/>
          </a:p>
          <a:p>
            <a:pPr>
              <a:buFont typeface="Wingdings" pitchFamily="2" charset="2"/>
              <a:buChar char="v"/>
            </a:pPr>
            <a:r>
              <a:rPr lang="ar-EG" dirty="0" smtClean="0"/>
              <a:t>المرونة</a:t>
            </a:r>
          </a:p>
          <a:p>
            <a:pPr>
              <a:buFont typeface="Wingdings" pitchFamily="2" charset="2"/>
              <a:buChar char="v"/>
            </a:pPr>
            <a:r>
              <a:rPr lang="ar-EG" dirty="0" smtClean="0"/>
              <a:t>الاصالة</a:t>
            </a:r>
          </a:p>
          <a:p>
            <a:pPr>
              <a:buFont typeface="Wingdings" pitchFamily="2" charset="2"/>
              <a:buChar char="v"/>
            </a:pPr>
            <a:r>
              <a:rPr lang="ar-EG" dirty="0" smtClean="0"/>
              <a:t>الإفاضة او التوسع </a:t>
            </a:r>
          </a:p>
          <a:p>
            <a:pPr>
              <a:buFont typeface="Wingdings" pitchFamily="2" charset="2"/>
              <a:buChar char="v"/>
            </a:pPr>
            <a:r>
              <a:rPr lang="ar-EG" dirty="0" smtClean="0"/>
              <a:t>الحساسية للمشكلات</a:t>
            </a:r>
          </a:p>
          <a:p>
            <a:pPr>
              <a:buFont typeface="Wingdings" pitchFamily="2" charset="2"/>
              <a:buChar char="v"/>
            </a:pPr>
            <a:r>
              <a:rPr lang="ar-EG" dirty="0" smtClean="0"/>
              <a:t>ادراك العلاقات</a:t>
            </a:r>
          </a:p>
          <a:p>
            <a:pPr>
              <a:buFont typeface="Wingdings" pitchFamily="2" charset="2"/>
              <a:buChar char="v"/>
            </a:pPr>
            <a:r>
              <a:rPr lang="ar-EG" dirty="0" smtClean="0"/>
              <a:t>المشاعر الابداعية</a:t>
            </a:r>
          </a:p>
          <a:p>
            <a:pPr>
              <a:buFont typeface="Wingdings" pitchFamily="2" charset="2"/>
              <a:buChar char="v"/>
            </a:pPr>
            <a:endParaRPr lang="ar-EG" dirty="0"/>
          </a:p>
        </p:txBody>
      </p:sp>
    </p:spTree>
    <p:extLst>
      <p:ext uri="{BB962C8B-B14F-4D97-AF65-F5344CB8AC3E}">
        <p14:creationId xmlns:p14="http://schemas.microsoft.com/office/powerpoint/2010/main" xmlns="" val="3125680042"/>
      </p:ext>
    </p:extLst>
  </p:cSld>
  <p:clrMapOvr>
    <a:masterClrMapping/>
  </p:clrMapOvr>
  <p:transition spd="slow" advClick="0" advTm="1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grpId="0"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9" fill="hold">
                            <p:stCondLst>
                              <p:cond delay="6000"/>
                            </p:stCondLst>
                            <p:childTnLst>
                              <p:par>
                                <p:cTn id="20" presetID="2" presetClass="entr" presetSubtype="4" fill="hold" grpId="0"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4" fill="hold">
                            <p:stCondLst>
                              <p:cond delay="8000"/>
                            </p:stCondLst>
                            <p:childTnLst>
                              <p:par>
                                <p:cTn id="25" presetID="2" presetClass="entr" presetSubtype="4"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9" fill="hold">
                            <p:stCondLst>
                              <p:cond delay="10000"/>
                            </p:stCondLst>
                            <p:childTnLst>
                              <p:par>
                                <p:cTn id="30" presetID="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additive="base">
                                        <p:cTn id="32"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3"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2000"/>
                            </p:stCondLst>
                            <p:childTnLst>
                              <p:par>
                                <p:cTn id="35" presetID="2" presetClass="entr" presetSubtype="4" fill="hold" grpId="0" nodeType="after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9" fill="hold">
                            <p:stCondLst>
                              <p:cond delay="14000"/>
                            </p:stCondLst>
                            <p:childTnLst>
                              <p:par>
                                <p:cTn id="40" presetID="2" presetClass="entr" presetSubtype="4" fill="hold" grpId="0" nodeType="after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additive="base">
                                        <p:cTn id="42" dur="2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650</Words>
  <Application>Microsoft Office PowerPoint</Application>
  <PresentationFormat>عرض على الشاشة (3:4)‏</PresentationFormat>
  <Paragraphs>109</Paragraphs>
  <Slides>20</Slides>
  <Notes>0</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نسق Office</vt:lpstr>
      <vt:lpstr>طرق تدريس لغة عربية</vt:lpstr>
      <vt:lpstr>       عمل طالبات الدبلومة العامة نظام العامين                         (العام الثاني)  رانيا محمد عطية               هناء امين اسماعيل اسماء السيد سعد               سوسن احمد عامر هويدا محمد نصر الدين       فاتن احمد خليفة  نجوي ابراهيم عثمان         وفاء خيري</vt:lpstr>
      <vt:lpstr>الفصل الثالث</vt:lpstr>
      <vt:lpstr>مفهوم الابداع والتدريس الابداعي</vt:lpstr>
      <vt:lpstr>العوامل المحفزة للإبداع</vt:lpstr>
      <vt:lpstr>الصفات التي ينبغي ان تتوفر في المعلم المبدع</vt:lpstr>
      <vt:lpstr>معوقات الابداع</vt:lpstr>
      <vt:lpstr>خصائص التعليم الابداعي</vt:lpstr>
      <vt:lpstr>مهارات التدريس الابداعي</vt:lpstr>
      <vt:lpstr>الطلاقة</vt:lpstr>
      <vt:lpstr>انواع الطلاقة</vt:lpstr>
      <vt:lpstr>المرونة</vt:lpstr>
      <vt:lpstr>اشكال المرونة</vt:lpstr>
      <vt:lpstr>الاصالة</vt:lpstr>
      <vt:lpstr>الحساسية للمشكلات </vt:lpstr>
      <vt:lpstr>المشاعر الابداعية</vt:lpstr>
      <vt:lpstr>مداخل واستراتيجيات التدريس الابداعي</vt:lpstr>
      <vt:lpstr>التعلم التعاوني</vt:lpstr>
      <vt:lpstr>حل المشكلات</vt:lpstr>
      <vt:lpstr>الالعاب التعليمية </vt:lpstr>
    </vt:vector>
  </TitlesOfParts>
  <Company>LIOWARE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تدريس لغة عربية</dc:title>
  <dc:creator>LIO</dc:creator>
  <cp:lastModifiedBy>بلبل</cp:lastModifiedBy>
  <cp:revision>21</cp:revision>
  <dcterms:created xsi:type="dcterms:W3CDTF">2019-03-07T02:28:36Z</dcterms:created>
  <dcterms:modified xsi:type="dcterms:W3CDTF">2019-03-10T18:57:42Z</dcterms:modified>
</cp:coreProperties>
</file>